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1"/>
  </p:notesMasterIdLst>
  <p:handoutMasterIdLst>
    <p:handoutMasterId r:id="rId32"/>
  </p:handoutMasterIdLst>
  <p:sldIdLst>
    <p:sldId id="258" r:id="rId2"/>
    <p:sldId id="328" r:id="rId3"/>
    <p:sldId id="345" r:id="rId4"/>
    <p:sldId id="360" r:id="rId5"/>
    <p:sldId id="330" r:id="rId6"/>
    <p:sldId id="331" r:id="rId7"/>
    <p:sldId id="332" r:id="rId8"/>
    <p:sldId id="333" r:id="rId9"/>
    <p:sldId id="335" r:id="rId10"/>
    <p:sldId id="362" r:id="rId11"/>
    <p:sldId id="336" r:id="rId12"/>
    <p:sldId id="337" r:id="rId13"/>
    <p:sldId id="346" r:id="rId14"/>
    <p:sldId id="338" r:id="rId15"/>
    <p:sldId id="340" r:id="rId16"/>
    <p:sldId id="341" r:id="rId17"/>
    <p:sldId id="342" r:id="rId18"/>
    <p:sldId id="343" r:id="rId19"/>
    <p:sldId id="344" r:id="rId20"/>
    <p:sldId id="347" r:id="rId21"/>
    <p:sldId id="348" r:id="rId22"/>
    <p:sldId id="350" r:id="rId23"/>
    <p:sldId id="351" r:id="rId24"/>
    <p:sldId id="352" r:id="rId25"/>
    <p:sldId id="353" r:id="rId26"/>
    <p:sldId id="355" r:id="rId27"/>
    <p:sldId id="354" r:id="rId28"/>
    <p:sldId id="349" r:id="rId29"/>
    <p:sldId id="361" r:id="rId30"/>
  </p:sldIdLst>
  <p:sldSz cx="9144000" cy="6858000" type="screen4x3"/>
  <p:notesSz cx="6797675" cy="9926638"/>
  <p:defaultTextStyle>
    <a:defPPr>
      <a:defRPr lang="fr-FR"/>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459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ERVILLE Gaelle" initials="FG" lastIdx="48" clrIdx="0">
    <p:extLst>
      <p:ext uri="{19B8F6BF-5375-455C-9EA6-DF929625EA0E}">
        <p15:presenceInfo xmlns:p15="http://schemas.microsoft.com/office/powerpoint/2012/main" userId="FIERVILLE Gaelle" providerId="None"/>
      </p:ext>
    </p:extLst>
  </p:cmAuthor>
  <p:cmAuthor id="2" name="HARIZI Sabrina" initials="SH" lastIdx="29" clrIdx="1">
    <p:extLst>
      <p:ext uri="{19B8F6BF-5375-455C-9EA6-DF929625EA0E}">
        <p15:presenceInfo xmlns:p15="http://schemas.microsoft.com/office/powerpoint/2012/main" userId="HARIZI Sabrina" providerId="None"/>
      </p:ext>
    </p:extLst>
  </p:cmAuthor>
  <p:cmAuthor id="3" name="Nicolas ROBLAIN" initials="NR" lastIdx="6" clrIdx="2">
    <p:extLst>
      <p:ext uri="{19B8F6BF-5375-455C-9EA6-DF929625EA0E}">
        <p15:presenceInfo xmlns:p15="http://schemas.microsoft.com/office/powerpoint/2012/main" userId="Nicolas ROBLAIN" providerId="None"/>
      </p:ext>
    </p:extLst>
  </p:cmAuthor>
  <p:cmAuthor id="4" name="LE ROY Catherine" initials="LRC" lastIdx="6" clrIdx="3">
    <p:extLst>
      <p:ext uri="{19B8F6BF-5375-455C-9EA6-DF929625EA0E}">
        <p15:presenceInfo xmlns:p15="http://schemas.microsoft.com/office/powerpoint/2012/main" userId="LE ROY Catherine" providerId="None"/>
      </p:ext>
    </p:extLst>
  </p:cmAuthor>
  <p:cmAuthor id="5" name="ROCHEFORT Mathilde" initials="RM" lastIdx="5" clrIdx="4">
    <p:extLst>
      <p:ext uri="{19B8F6BF-5375-455C-9EA6-DF929625EA0E}">
        <p15:presenceInfo xmlns:p15="http://schemas.microsoft.com/office/powerpoint/2012/main" userId="S-1-5-21-2043104406-512064258-1538882281-2142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92"/>
    <a:srgbClr val="004892"/>
    <a:srgbClr val="FFF2E5"/>
    <a:srgbClr val="001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85816" autoAdjust="0"/>
  </p:normalViewPr>
  <p:slideViewPr>
    <p:cSldViewPr snapToGrid="0" snapToObjects="1">
      <p:cViewPr varScale="1">
        <p:scale>
          <a:sx n="39" d="100"/>
          <a:sy n="39" d="100"/>
        </p:scale>
        <p:origin x="1344" y="42"/>
      </p:cViewPr>
      <p:guideLst>
        <p:guide orient="horz" pos="2160"/>
        <p:guide pos="4594"/>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76" d="100"/>
          <a:sy n="76" d="100"/>
        </p:scale>
        <p:origin x="3306" y="-52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a:defRPr/>
            </a:pPr>
            <a:fld id="{8701514E-7901-4089-83CA-17573E153C36}" type="datetime1">
              <a:rPr lang="fr-FR"/>
              <a:pPr>
                <a:defRPr/>
              </a:pPr>
              <a:t>11/12/2020</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ea typeface="ＭＳ Ｐゴシック" charset="-128"/>
              </a:defRPr>
            </a:lvl1pPr>
          </a:lstStyle>
          <a:p>
            <a:pPr>
              <a:defRPr/>
            </a:pPr>
            <a:fld id="{9749E9FF-E27B-4FD6-ABAC-9F2D67631D86}" type="slidenum">
              <a:rPr lang="fr-FR" altLang="fr-FR"/>
              <a:pPr>
                <a:defRPr/>
              </a:pPr>
              <a:t>‹N°›</a:t>
            </a:fld>
            <a:endParaRPr lang="fr-FR" altLang="fr-FR"/>
          </a:p>
        </p:txBody>
      </p:sp>
    </p:spTree>
    <p:extLst>
      <p:ext uri="{BB962C8B-B14F-4D97-AF65-F5344CB8AC3E}">
        <p14:creationId xmlns:p14="http://schemas.microsoft.com/office/powerpoint/2010/main" val="6426981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a:defRPr/>
            </a:pPr>
            <a:fld id="{B9922A48-3C58-42C6-9DFC-11D0DAED956B}" type="datetime1">
              <a:rPr lang="fr-FR"/>
              <a:pPr>
                <a:defRPr/>
              </a:pPr>
              <a:t>11/12/2020</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ea typeface="ＭＳ Ｐゴシック" charset="-128"/>
              </a:defRPr>
            </a:lvl1pPr>
          </a:lstStyle>
          <a:p>
            <a:pPr>
              <a:defRPr/>
            </a:pPr>
            <a:fld id="{031D36EB-473D-4CB5-942F-CB3DA3F45F90}" type="slidenum">
              <a:rPr lang="fr-FR" altLang="fr-FR"/>
              <a:pPr>
                <a:defRPr/>
              </a:pPr>
              <a:t>‹N°›</a:t>
            </a:fld>
            <a:endParaRPr lang="fr-FR" altLang="fr-FR"/>
          </a:p>
        </p:txBody>
      </p:sp>
    </p:spTree>
    <p:extLst>
      <p:ext uri="{BB962C8B-B14F-4D97-AF65-F5344CB8AC3E}">
        <p14:creationId xmlns:p14="http://schemas.microsoft.com/office/powerpoint/2010/main" val="35387927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031D36EB-473D-4CB5-942F-CB3DA3F45F90}" type="slidenum">
              <a:rPr lang="fr-FR" altLang="fr-FR" smtClean="0"/>
              <a:pPr>
                <a:defRPr/>
              </a:pPr>
              <a:t>1</a:t>
            </a:fld>
            <a:endParaRPr lang="fr-FR" altLang="fr-FR"/>
          </a:p>
        </p:txBody>
      </p:sp>
    </p:spTree>
    <p:extLst>
      <p:ext uri="{BB962C8B-B14F-4D97-AF65-F5344CB8AC3E}">
        <p14:creationId xmlns:p14="http://schemas.microsoft.com/office/powerpoint/2010/main" val="293900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3898402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1118969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1062728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2805859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2687099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453057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199817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z="1000" b="0" baseline="0" dirty="0"/>
          </a:p>
        </p:txBody>
      </p:sp>
      <p:sp>
        <p:nvSpPr>
          <p:cNvPr id="92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DF5952-4E1C-4A59-87A7-2053AA72C44B}" type="slidenum">
              <a:rPr lang="fr-FR" altLang="fr-FR">
                <a:latin typeface="Arial" panose="020B0604020202020204" pitchFamily="34" charset="0"/>
              </a:rPr>
              <a:pPr>
                <a:spcBef>
                  <a:spcPct val="0"/>
                </a:spcBef>
              </a:pPr>
              <a:t>21</a:t>
            </a:fld>
            <a:endParaRPr lang="fr-FR" altLang="fr-FR">
              <a:latin typeface="Arial" panose="020B0604020202020204" pitchFamily="34" charset="0"/>
            </a:endParaRPr>
          </a:p>
        </p:txBody>
      </p:sp>
    </p:spTree>
    <p:extLst>
      <p:ext uri="{BB962C8B-B14F-4D97-AF65-F5344CB8AC3E}">
        <p14:creationId xmlns:p14="http://schemas.microsoft.com/office/powerpoint/2010/main" val="21222480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z="1000" b="0" baseline="0" dirty="0"/>
          </a:p>
        </p:txBody>
      </p:sp>
      <p:sp>
        <p:nvSpPr>
          <p:cNvPr id="92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DF5952-4E1C-4A59-87A7-2053AA72C44B}" type="slidenum">
              <a:rPr lang="fr-FR" altLang="fr-FR">
                <a:latin typeface="Arial" panose="020B0604020202020204" pitchFamily="34" charset="0"/>
              </a:rPr>
              <a:pPr>
                <a:spcBef>
                  <a:spcPct val="0"/>
                </a:spcBef>
              </a:pPr>
              <a:t>28</a:t>
            </a:fld>
            <a:endParaRPr lang="fr-FR" altLang="fr-FR">
              <a:latin typeface="Arial" panose="020B0604020202020204" pitchFamily="34" charset="0"/>
            </a:endParaRPr>
          </a:p>
        </p:txBody>
      </p:sp>
    </p:spTree>
    <p:extLst>
      <p:ext uri="{BB962C8B-B14F-4D97-AF65-F5344CB8AC3E}">
        <p14:creationId xmlns:p14="http://schemas.microsoft.com/office/powerpoint/2010/main" val="606575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z="1000" b="0" baseline="0" dirty="0"/>
          </a:p>
        </p:txBody>
      </p:sp>
      <p:sp>
        <p:nvSpPr>
          <p:cNvPr id="92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DF5952-4E1C-4A59-87A7-2053AA72C44B}" type="slidenum">
              <a:rPr lang="fr-FR" altLang="fr-FR">
                <a:latin typeface="Arial" panose="020B0604020202020204" pitchFamily="34" charset="0"/>
              </a:rPr>
              <a:pPr>
                <a:spcBef>
                  <a:spcPct val="0"/>
                </a:spcBef>
              </a:pPr>
              <a:t>29</a:t>
            </a:fld>
            <a:endParaRPr lang="fr-FR" altLang="fr-FR">
              <a:latin typeface="Arial" panose="020B0604020202020204" pitchFamily="34" charset="0"/>
            </a:endParaRPr>
          </a:p>
        </p:txBody>
      </p:sp>
    </p:spTree>
    <p:extLst>
      <p:ext uri="{BB962C8B-B14F-4D97-AF65-F5344CB8AC3E}">
        <p14:creationId xmlns:p14="http://schemas.microsoft.com/office/powerpoint/2010/main" val="3805216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z="1000" b="0" baseline="0" dirty="0"/>
          </a:p>
        </p:txBody>
      </p:sp>
      <p:sp>
        <p:nvSpPr>
          <p:cNvPr id="92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DF5952-4E1C-4A59-87A7-2053AA72C44B}" type="slidenum">
              <a:rPr lang="fr-FR" altLang="fr-FR">
                <a:latin typeface="Arial" panose="020B0604020202020204" pitchFamily="34" charset="0"/>
              </a:rPr>
              <a:pPr>
                <a:spcBef>
                  <a:spcPct val="0"/>
                </a:spcBef>
              </a:pPr>
              <a:t>2</a:t>
            </a:fld>
            <a:endParaRPr lang="fr-FR" altLang="fr-FR">
              <a:latin typeface="Arial" panose="020B0604020202020204" pitchFamily="34" charset="0"/>
            </a:endParaRPr>
          </a:p>
        </p:txBody>
      </p:sp>
    </p:spTree>
    <p:extLst>
      <p:ext uri="{BB962C8B-B14F-4D97-AF65-F5344CB8AC3E}">
        <p14:creationId xmlns:p14="http://schemas.microsoft.com/office/powerpoint/2010/main" val="3725969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z="1000" b="0" baseline="0" dirty="0"/>
          </a:p>
        </p:txBody>
      </p:sp>
      <p:sp>
        <p:nvSpPr>
          <p:cNvPr id="92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DF5952-4E1C-4A59-87A7-2053AA72C44B}" type="slidenum">
              <a:rPr lang="fr-FR" altLang="fr-FR">
                <a:latin typeface="Arial" panose="020B0604020202020204" pitchFamily="34" charset="0"/>
              </a:rPr>
              <a:pPr>
                <a:spcBef>
                  <a:spcPct val="0"/>
                </a:spcBef>
              </a:pPr>
              <a:t>3</a:t>
            </a:fld>
            <a:endParaRPr lang="fr-FR" altLang="fr-FR">
              <a:latin typeface="Arial" panose="020B0604020202020204" pitchFamily="34" charset="0"/>
            </a:endParaRPr>
          </a:p>
        </p:txBody>
      </p:sp>
    </p:spTree>
    <p:extLst>
      <p:ext uri="{BB962C8B-B14F-4D97-AF65-F5344CB8AC3E}">
        <p14:creationId xmlns:p14="http://schemas.microsoft.com/office/powerpoint/2010/main" val="1793627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3456366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3063889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2238131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2962342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576226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4342564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6" name="Image 1" descr="DGAFP-fond.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9525"/>
            <a:ext cx="9072563"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cteur droit 6"/>
          <p:cNvCxnSpPr/>
          <p:nvPr userDrawn="1"/>
        </p:nvCxnSpPr>
        <p:spPr>
          <a:xfrm>
            <a:off x="457200" y="6356350"/>
            <a:ext cx="2133600" cy="1588"/>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Connecteur droit 7"/>
          <p:cNvCxnSpPr/>
          <p:nvPr userDrawn="1"/>
        </p:nvCxnSpPr>
        <p:spPr>
          <a:xfrm>
            <a:off x="457200" y="6700838"/>
            <a:ext cx="2133600" cy="1587"/>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ctrTitle"/>
          </p:nvPr>
        </p:nvSpPr>
        <p:spPr>
          <a:xfrm>
            <a:off x="1986410" y="1709845"/>
            <a:ext cx="7157590" cy="1300056"/>
          </a:xfrm>
          <a:prstGeom prst="rect">
            <a:avLst/>
          </a:prstGeom>
        </p:spPr>
        <p:txBody>
          <a:bodyPr/>
          <a:lstStyle>
            <a:lvl1pPr algn="l">
              <a:defRPr sz="3200" b="0" i="0">
                <a:latin typeface="Section-Bold"/>
                <a:cs typeface="Section-Bold"/>
              </a:defRPr>
            </a:lvl1pPr>
          </a:lstStyle>
          <a:p>
            <a:r>
              <a:rPr lang="fr-FR"/>
              <a:t>Modifiez le style du titre</a:t>
            </a:r>
            <a:endParaRPr lang="fr-FR" dirty="0"/>
          </a:p>
        </p:txBody>
      </p:sp>
      <p:sp>
        <p:nvSpPr>
          <p:cNvPr id="3" name="Sous-titre 2"/>
          <p:cNvSpPr>
            <a:spLocks noGrp="1"/>
          </p:cNvSpPr>
          <p:nvPr>
            <p:ph type="subTitle" idx="1"/>
          </p:nvPr>
        </p:nvSpPr>
        <p:spPr>
          <a:xfrm>
            <a:off x="1986410" y="3009900"/>
            <a:ext cx="5785990" cy="494926"/>
          </a:xfrm>
          <a:prstGeom prst="rect">
            <a:avLst/>
          </a:prstGeom>
        </p:spPr>
        <p:txBody>
          <a:bodyPr/>
          <a:lstStyle>
            <a:lvl1pPr marL="0" indent="0" algn="l">
              <a:buNone/>
              <a:defRPr sz="1600" b="0" i="0">
                <a:solidFill>
                  <a:schemeClr val="tx1"/>
                </a:solidFill>
                <a:latin typeface="Section-Medium"/>
                <a:cs typeface="Section-Medium"/>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dirty="0"/>
          </a:p>
        </p:txBody>
      </p:sp>
      <p:sp>
        <p:nvSpPr>
          <p:cNvPr id="19" name="Espace réservé du texte 2"/>
          <p:cNvSpPr>
            <a:spLocks noGrp="1"/>
          </p:cNvSpPr>
          <p:nvPr>
            <p:ph type="body" idx="10"/>
          </p:nvPr>
        </p:nvSpPr>
        <p:spPr>
          <a:xfrm>
            <a:off x="457200" y="6050607"/>
            <a:ext cx="2133600" cy="286401"/>
          </a:xfrm>
          <a:prstGeom prst="rect">
            <a:avLst/>
          </a:prstGeom>
        </p:spPr>
        <p:txBody>
          <a:bodyPr anchor="b"/>
          <a:lstStyle>
            <a:lvl1pPr marL="0" indent="0">
              <a:buNone/>
              <a:defRPr sz="1000" b="0" i="0">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Espace réservé du texte 2"/>
          <p:cNvSpPr>
            <a:spLocks noGrp="1"/>
          </p:cNvSpPr>
          <p:nvPr>
            <p:ph type="body" idx="11"/>
          </p:nvPr>
        </p:nvSpPr>
        <p:spPr>
          <a:xfrm>
            <a:off x="457200" y="6375807"/>
            <a:ext cx="2133600" cy="318293"/>
          </a:xfrm>
          <a:prstGeom prst="rect">
            <a:avLst/>
          </a:prstGeom>
        </p:spPr>
        <p:txBody>
          <a:bodyPr anchor="ctr"/>
          <a:lstStyle>
            <a:lvl1pPr marL="0" indent="0">
              <a:buNone/>
              <a:defRPr sz="1000" b="0" i="0">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pic>
        <p:nvPicPr>
          <p:cNvPr id="14" name="Imag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01848" y="415802"/>
            <a:ext cx="2242611" cy="874351"/>
          </a:xfrm>
          <a:prstGeom prst="rect">
            <a:avLst/>
          </a:prstGeom>
        </p:spPr>
      </p:pic>
      <p:pic>
        <p:nvPicPr>
          <p:cNvPr id="11" name="Image 10">
            <a:extLst>
              <a:ext uri="{FF2B5EF4-FFF2-40B4-BE49-F238E27FC236}">
                <a16:creationId xmlns:a16="http://schemas.microsoft.com/office/drawing/2014/main" id="{E6B0D1E4-3F67-224A-AAB5-99AA21849BD7}"/>
              </a:ext>
            </a:extLst>
          </p:cNvPr>
          <p:cNvPicPr>
            <a:picLocks noChangeAspect="1"/>
          </p:cNvPicPr>
          <p:nvPr userDrawn="1"/>
        </p:nvPicPr>
        <p:blipFill>
          <a:blip r:embed="rId4"/>
          <a:stretch>
            <a:fillRect/>
          </a:stretch>
        </p:blipFill>
        <p:spPr>
          <a:xfrm>
            <a:off x="223966" y="178410"/>
            <a:ext cx="2635966" cy="1529740"/>
          </a:xfrm>
          <a:prstGeom prst="rect">
            <a:avLst/>
          </a:prstGeom>
        </p:spPr>
      </p:pic>
    </p:spTree>
    <p:extLst>
      <p:ext uri="{BB962C8B-B14F-4D97-AF65-F5344CB8AC3E}">
        <p14:creationId xmlns:p14="http://schemas.microsoft.com/office/powerpoint/2010/main" val="4278936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cxnSp>
        <p:nvCxnSpPr>
          <p:cNvPr id="10" name="Connecteur droit 9"/>
          <p:cNvCxnSpPr/>
          <p:nvPr userDrawn="1"/>
        </p:nvCxnSpPr>
        <p:spPr>
          <a:xfrm rot="10800000">
            <a:off x="457200" y="6356350"/>
            <a:ext cx="7219950" cy="1588"/>
          </a:xfrm>
          <a:prstGeom prst="line">
            <a:avLst/>
          </a:prstGeom>
          <a:ln w="63500" cap="flat" cmpd="sng" algn="ctr">
            <a:solidFill>
              <a:srgbClr val="001D7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Rectangle 6"/>
          <p:cNvSpPr txBox="1">
            <a:spLocks noChangeArrowheads="1"/>
          </p:cNvSpPr>
          <p:nvPr userDrawn="1"/>
        </p:nvSpPr>
        <p:spPr>
          <a:xfrm>
            <a:off x="7069084" y="6563586"/>
            <a:ext cx="2063750" cy="457200"/>
          </a:xfrm>
          <a:prstGeom prst="rect">
            <a:avLst/>
          </a:prstGeom>
          <a:ln/>
        </p:spPr>
        <p:txBody>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spcBef>
                <a:spcPct val="20000"/>
              </a:spcBef>
              <a:buFont typeface="Arial" charset="0"/>
              <a:buNone/>
              <a:defRPr/>
            </a:pPr>
            <a:fld id="{F23D39E9-58C0-4A38-9244-ECE9CCFBC4C1}" type="slidenum">
              <a:rPr lang="fr-FR" altLang="fr-FR" sz="800" smtClean="0">
                <a:latin typeface="Calibri" charset="0"/>
              </a:rPr>
              <a:pPr>
                <a:spcBef>
                  <a:spcPct val="20000"/>
                </a:spcBef>
                <a:buFont typeface="Arial" charset="0"/>
                <a:buNone/>
                <a:defRPr/>
              </a:pPr>
              <a:t>‹N°›</a:t>
            </a:fld>
            <a:endParaRPr lang="fr-FR" altLang="fr-FR" sz="800" dirty="0">
              <a:latin typeface="Calibri" charset="0"/>
            </a:endParaRPr>
          </a:p>
        </p:txBody>
      </p:sp>
      <p:sp>
        <p:nvSpPr>
          <p:cNvPr id="2" name="Titre 1"/>
          <p:cNvSpPr>
            <a:spLocks noGrp="1"/>
          </p:cNvSpPr>
          <p:nvPr>
            <p:ph type="title"/>
          </p:nvPr>
        </p:nvSpPr>
        <p:spPr>
          <a:xfrm>
            <a:off x="457200" y="274638"/>
            <a:ext cx="8229600" cy="241122"/>
          </a:xfrm>
          <a:prstGeom prst="rect">
            <a:avLst/>
          </a:prstGeom>
          <a:solidFill>
            <a:srgbClr val="002892"/>
          </a:solidFill>
        </p:spPr>
        <p:txBody>
          <a:bodyPr anchor="ctr"/>
          <a:lstStyle>
            <a:lvl1pPr algn="l">
              <a:defRPr sz="1400" b="0" i="0">
                <a:solidFill>
                  <a:schemeClr val="bg1"/>
                </a:solidFill>
                <a:latin typeface="Section-Medium"/>
                <a:cs typeface="Section-Medium"/>
              </a:defRPr>
            </a:lvl1pPr>
          </a:lstStyle>
          <a:p>
            <a:r>
              <a:rPr lang="fr-FR"/>
              <a:t>Modifiez le style du titre</a:t>
            </a:r>
            <a:endParaRPr lang="fr-FR" dirty="0"/>
          </a:p>
        </p:txBody>
      </p:sp>
      <p:sp>
        <p:nvSpPr>
          <p:cNvPr id="3" name="Espace réservé du contenu 2"/>
          <p:cNvSpPr>
            <a:spLocks noGrp="1"/>
          </p:cNvSpPr>
          <p:nvPr>
            <p:ph idx="1"/>
          </p:nvPr>
        </p:nvSpPr>
        <p:spPr>
          <a:xfrm>
            <a:off x="457200" y="910167"/>
            <a:ext cx="8229600" cy="841022"/>
          </a:xfrm>
          <a:prstGeom prst="rect">
            <a:avLst/>
          </a:prstGeom>
        </p:spPr>
        <p:txBody>
          <a:bodyPr/>
          <a:lstStyle>
            <a:lvl1pPr>
              <a:buNone/>
              <a:defRPr sz="2000" b="0" i="0">
                <a:latin typeface="Section-Bold"/>
                <a:cs typeface="Section-Bold"/>
              </a:defRPr>
            </a:lvl1pPr>
            <a:lvl3pPr>
              <a:buNone/>
              <a:defRPr sz="1400" b="0" i="0">
                <a:latin typeface="Section-Medium"/>
                <a:cs typeface="Section-Medium"/>
              </a:defRPr>
            </a:lvl3pPr>
            <a:lvl4pPr>
              <a:buNone/>
              <a:defRPr sz="1400"/>
            </a:lvl4pPr>
            <a:lvl5pPr>
              <a:buNone/>
              <a:defRPr sz="1400"/>
            </a:lvl5pPr>
          </a:lstStyle>
          <a:p>
            <a:pPr lvl="0"/>
            <a:r>
              <a:rPr lang="fr-FR"/>
              <a:t>Cliquez pour modifier les styles du texte du masque</a:t>
            </a:r>
          </a:p>
          <a:p>
            <a:pPr lvl="1"/>
            <a:r>
              <a:rPr lang="fr-FR"/>
              <a:t>Deuxième niveau</a:t>
            </a:r>
          </a:p>
        </p:txBody>
      </p:sp>
      <p:sp>
        <p:nvSpPr>
          <p:cNvPr id="15" name="Espace réservé du texte 2"/>
          <p:cNvSpPr>
            <a:spLocks noGrp="1"/>
          </p:cNvSpPr>
          <p:nvPr>
            <p:ph type="body" idx="10"/>
          </p:nvPr>
        </p:nvSpPr>
        <p:spPr>
          <a:xfrm>
            <a:off x="7436556" y="274639"/>
            <a:ext cx="1241338" cy="241122"/>
          </a:xfrm>
          <a:prstGeom prst="rect">
            <a:avLst/>
          </a:prstGeom>
          <a:noFill/>
        </p:spPr>
        <p:txBody>
          <a:bodyPr anchor="b"/>
          <a:lstStyle>
            <a:lvl1pPr marL="0" indent="0" algn="r">
              <a:buNone/>
              <a:defRPr sz="1000" b="0" i="0">
                <a:ln>
                  <a:noFill/>
                </a:ln>
                <a:solidFill>
                  <a:schemeClr val="bg1"/>
                </a:solidFill>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Espace réservé pour une image  2"/>
          <p:cNvSpPr>
            <a:spLocks noGrp="1"/>
          </p:cNvSpPr>
          <p:nvPr>
            <p:ph type="pic" idx="12"/>
          </p:nvPr>
        </p:nvSpPr>
        <p:spPr>
          <a:xfrm>
            <a:off x="457200" y="3668890"/>
            <a:ext cx="3578578" cy="2057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21" name="Espace réservé du texte 3"/>
          <p:cNvSpPr>
            <a:spLocks noGrp="1"/>
          </p:cNvSpPr>
          <p:nvPr>
            <p:ph type="body" sz="half" idx="2"/>
          </p:nvPr>
        </p:nvSpPr>
        <p:spPr>
          <a:xfrm>
            <a:off x="4212168" y="3986389"/>
            <a:ext cx="4465726" cy="1739901"/>
          </a:xfrm>
          <a:prstGeom prst="rect">
            <a:avLst/>
          </a:prstGeom>
        </p:spPr>
        <p:txBody>
          <a:bodyPr anchor="t"/>
          <a:lstStyle>
            <a:lvl1pPr marL="0" indent="0">
              <a:buNone/>
              <a:defRPr sz="1200" b="0" i="0">
                <a:latin typeface="Section-Medium"/>
                <a:cs typeface="Section-Medium"/>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Espace réservé du texte 3"/>
          <p:cNvSpPr>
            <a:spLocks noGrp="1"/>
          </p:cNvSpPr>
          <p:nvPr>
            <p:ph type="body" sz="half" idx="13"/>
          </p:nvPr>
        </p:nvSpPr>
        <p:spPr>
          <a:xfrm>
            <a:off x="2603500" y="1855611"/>
            <a:ext cx="6074393" cy="1686278"/>
          </a:xfrm>
          <a:prstGeom prst="rect">
            <a:avLst/>
          </a:prstGeom>
        </p:spPr>
        <p:txBody>
          <a:bodyPr/>
          <a:lstStyle>
            <a:lvl1pPr marL="0" indent="0">
              <a:buNone/>
              <a:defRPr sz="1200" b="0" i="0">
                <a:latin typeface="Section-Medium"/>
                <a:cs typeface="Section-Medium"/>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4" name="Espace réservé du texte 2"/>
          <p:cNvSpPr>
            <a:spLocks noGrp="1"/>
          </p:cNvSpPr>
          <p:nvPr>
            <p:ph type="body" idx="14"/>
          </p:nvPr>
        </p:nvSpPr>
        <p:spPr>
          <a:xfrm>
            <a:off x="4212167" y="3668889"/>
            <a:ext cx="4474633" cy="317499"/>
          </a:xfrm>
          <a:prstGeom prst="rect">
            <a:avLst/>
          </a:prstGeom>
        </p:spPr>
        <p:txBody>
          <a:bodyPr anchor="t"/>
          <a:lstStyle>
            <a:lvl1pPr marL="0" indent="0">
              <a:buNone/>
              <a:defRPr sz="1200" b="0" i="0" cap="all">
                <a:solidFill>
                  <a:srgbClr val="001D72"/>
                </a:solidFill>
                <a:latin typeface="Section-Bold"/>
                <a:cs typeface="Section-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5" name="Espace réservé du texte 2"/>
          <p:cNvSpPr>
            <a:spLocks noGrp="1"/>
          </p:cNvSpPr>
          <p:nvPr>
            <p:ph type="body" idx="15"/>
          </p:nvPr>
        </p:nvSpPr>
        <p:spPr>
          <a:xfrm>
            <a:off x="457201" y="6450615"/>
            <a:ext cx="6506632" cy="199318"/>
          </a:xfrm>
          <a:prstGeom prst="rect">
            <a:avLst/>
          </a:prstGeom>
        </p:spPr>
        <p:txBody>
          <a:bodyPr anchor="b"/>
          <a:lstStyle>
            <a:lvl1pPr marL="0" indent="0">
              <a:buNone/>
              <a:defRPr sz="1000" b="0" i="0">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77150" y="6292137"/>
            <a:ext cx="1324181" cy="516273"/>
          </a:xfrm>
          <a:prstGeom prst="rect">
            <a:avLst/>
          </a:prstGeom>
        </p:spPr>
      </p:pic>
    </p:spTree>
    <p:extLst>
      <p:ext uri="{BB962C8B-B14F-4D97-AF65-F5344CB8AC3E}">
        <p14:creationId xmlns:p14="http://schemas.microsoft.com/office/powerpoint/2010/main" val="3708443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tête de section">
    <p:spTree>
      <p:nvGrpSpPr>
        <p:cNvPr id="1" name=""/>
        <p:cNvGrpSpPr/>
        <p:nvPr/>
      </p:nvGrpSpPr>
      <p:grpSpPr>
        <a:xfrm>
          <a:off x="0" y="0"/>
          <a:ext cx="0" cy="0"/>
          <a:chOff x="0" y="0"/>
          <a:chExt cx="0" cy="0"/>
        </a:xfrm>
      </p:grpSpPr>
      <p:cxnSp>
        <p:nvCxnSpPr>
          <p:cNvPr id="17" name="Connecteur droit 16"/>
          <p:cNvCxnSpPr/>
          <p:nvPr userDrawn="1"/>
        </p:nvCxnSpPr>
        <p:spPr>
          <a:xfrm rot="10800000">
            <a:off x="457200" y="6356350"/>
            <a:ext cx="7232650" cy="1588"/>
          </a:xfrm>
          <a:prstGeom prst="line">
            <a:avLst/>
          </a:prstGeom>
          <a:ln w="63500" cap="flat" cmpd="sng" algn="ctr">
            <a:solidFill>
              <a:srgbClr val="001D7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Rectangle 6"/>
          <p:cNvSpPr txBox="1">
            <a:spLocks noChangeArrowheads="1"/>
          </p:cNvSpPr>
          <p:nvPr userDrawn="1"/>
        </p:nvSpPr>
        <p:spPr>
          <a:xfrm>
            <a:off x="5372806" y="6530799"/>
            <a:ext cx="2063750" cy="457200"/>
          </a:xfrm>
          <a:prstGeom prst="rect">
            <a:avLst/>
          </a:prstGeom>
          <a:ln/>
        </p:spPr>
        <p:txBody>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spcBef>
                <a:spcPct val="20000"/>
              </a:spcBef>
              <a:buFont typeface="Arial" charset="0"/>
              <a:buNone/>
              <a:defRPr/>
            </a:pPr>
            <a:fld id="{070CFF80-F92F-47F3-BB69-7CC2BECB08AF}" type="slidenum">
              <a:rPr lang="fr-FR" altLang="fr-FR" sz="800" smtClean="0">
                <a:latin typeface="Calibri" charset="0"/>
              </a:rPr>
              <a:pPr algn="r">
                <a:spcBef>
                  <a:spcPct val="20000"/>
                </a:spcBef>
                <a:buFont typeface="Arial" charset="0"/>
                <a:buNone/>
                <a:defRPr/>
              </a:pPr>
              <a:t>‹N°›</a:t>
            </a:fld>
            <a:endParaRPr lang="fr-FR" altLang="fr-FR" sz="800">
              <a:latin typeface="Calibri" charset="0"/>
            </a:endParaRPr>
          </a:p>
        </p:txBody>
      </p:sp>
      <p:sp>
        <p:nvSpPr>
          <p:cNvPr id="9" name="Espace réservé du contenu 2"/>
          <p:cNvSpPr>
            <a:spLocks noGrp="1"/>
          </p:cNvSpPr>
          <p:nvPr>
            <p:ph idx="13"/>
          </p:nvPr>
        </p:nvSpPr>
        <p:spPr>
          <a:xfrm>
            <a:off x="457200" y="910167"/>
            <a:ext cx="8229600" cy="841022"/>
          </a:xfrm>
          <a:prstGeom prst="rect">
            <a:avLst/>
          </a:prstGeom>
        </p:spPr>
        <p:txBody>
          <a:bodyPr/>
          <a:lstStyle>
            <a:lvl1pPr>
              <a:buNone/>
              <a:defRPr sz="2000" b="0" i="0">
                <a:latin typeface="Section-Bold"/>
                <a:cs typeface="Section-Bold"/>
              </a:defRPr>
            </a:lvl1pPr>
            <a:lvl3pPr>
              <a:buNone/>
              <a:defRPr sz="1400" b="0" i="0">
                <a:latin typeface="Section-Medium"/>
                <a:cs typeface="Section-Medium"/>
              </a:defRPr>
            </a:lvl3pPr>
            <a:lvl4pPr>
              <a:buNone/>
              <a:defRPr sz="1400"/>
            </a:lvl4pPr>
            <a:lvl5pPr>
              <a:buNone/>
              <a:defRPr sz="1400"/>
            </a:lvl5pPr>
          </a:lstStyle>
          <a:p>
            <a:pPr lvl="0"/>
            <a:r>
              <a:rPr lang="fr-FR"/>
              <a:t>Cliquez pour modifier les styles du texte du masque</a:t>
            </a:r>
          </a:p>
          <a:p>
            <a:pPr lvl="1"/>
            <a:r>
              <a:rPr lang="fr-FR"/>
              <a:t>Deuxième niveau</a:t>
            </a:r>
          </a:p>
        </p:txBody>
      </p:sp>
      <p:sp>
        <p:nvSpPr>
          <p:cNvPr id="12" name="Espace réservé pour une image  2"/>
          <p:cNvSpPr>
            <a:spLocks noGrp="1"/>
          </p:cNvSpPr>
          <p:nvPr>
            <p:ph type="pic" idx="15"/>
          </p:nvPr>
        </p:nvSpPr>
        <p:spPr>
          <a:xfrm>
            <a:off x="457201" y="1928988"/>
            <a:ext cx="1991077" cy="162701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13" name="Espace réservé du texte 3"/>
          <p:cNvSpPr>
            <a:spLocks noGrp="1"/>
          </p:cNvSpPr>
          <p:nvPr>
            <p:ph type="body" sz="half" idx="2"/>
          </p:nvPr>
        </p:nvSpPr>
        <p:spPr>
          <a:xfrm>
            <a:off x="4541926" y="3986389"/>
            <a:ext cx="4135967" cy="1739901"/>
          </a:xfrm>
          <a:prstGeom prst="rect">
            <a:avLst/>
          </a:prstGeom>
        </p:spPr>
        <p:txBody>
          <a:bodyPr anchor="t"/>
          <a:lstStyle>
            <a:lvl1pPr marL="0" indent="0">
              <a:buNone/>
              <a:defRPr sz="1200" b="0" i="0">
                <a:latin typeface="Section-Medium"/>
                <a:cs typeface="Section-Medium"/>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Espace réservé du texte 3"/>
          <p:cNvSpPr>
            <a:spLocks noGrp="1"/>
          </p:cNvSpPr>
          <p:nvPr>
            <p:ph type="body" sz="half" idx="16"/>
          </p:nvPr>
        </p:nvSpPr>
        <p:spPr>
          <a:xfrm>
            <a:off x="2603500" y="1928987"/>
            <a:ext cx="6074393" cy="1627013"/>
          </a:xfrm>
          <a:prstGeom prst="rect">
            <a:avLst/>
          </a:prstGeom>
        </p:spPr>
        <p:txBody>
          <a:bodyPr/>
          <a:lstStyle>
            <a:lvl1pPr marL="0" indent="0">
              <a:buNone/>
              <a:defRPr sz="1200" b="0" i="0">
                <a:latin typeface="Section-Medium"/>
                <a:cs typeface="Section-Medium"/>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5" name="Espace réservé du texte 2"/>
          <p:cNvSpPr>
            <a:spLocks noGrp="1"/>
          </p:cNvSpPr>
          <p:nvPr>
            <p:ph type="body" idx="17"/>
          </p:nvPr>
        </p:nvSpPr>
        <p:spPr>
          <a:xfrm>
            <a:off x="4541926" y="3668889"/>
            <a:ext cx="4144874" cy="317499"/>
          </a:xfrm>
          <a:prstGeom prst="rect">
            <a:avLst/>
          </a:prstGeom>
        </p:spPr>
        <p:txBody>
          <a:bodyPr anchor="t"/>
          <a:lstStyle>
            <a:lvl1pPr marL="0" indent="0">
              <a:buNone/>
              <a:defRPr sz="1200" b="0" i="0" cap="all">
                <a:solidFill>
                  <a:srgbClr val="001D72"/>
                </a:solidFill>
                <a:latin typeface="Section-Bold"/>
                <a:cs typeface="Section-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Espace réservé du texte 2"/>
          <p:cNvSpPr>
            <a:spLocks noGrp="1"/>
          </p:cNvSpPr>
          <p:nvPr>
            <p:ph type="body" idx="18"/>
          </p:nvPr>
        </p:nvSpPr>
        <p:spPr>
          <a:xfrm>
            <a:off x="457201" y="6450615"/>
            <a:ext cx="3776133" cy="199318"/>
          </a:xfrm>
          <a:prstGeom prst="rect">
            <a:avLst/>
          </a:prstGeom>
        </p:spPr>
        <p:txBody>
          <a:bodyPr anchor="b"/>
          <a:lstStyle>
            <a:lvl1pPr marL="0" indent="0">
              <a:buNone/>
              <a:defRPr sz="1000" b="0" i="0">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8" name="Espace réservé pour une image  2"/>
          <p:cNvSpPr>
            <a:spLocks noGrp="1"/>
          </p:cNvSpPr>
          <p:nvPr>
            <p:ph type="pic" idx="1"/>
          </p:nvPr>
        </p:nvSpPr>
        <p:spPr>
          <a:xfrm>
            <a:off x="457200" y="3668893"/>
            <a:ext cx="1991078" cy="205739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fr-FR" noProof="0" dirty="0"/>
          </a:p>
        </p:txBody>
      </p:sp>
      <p:sp>
        <p:nvSpPr>
          <p:cNvPr id="19" name="Espace réservé pour une image  2"/>
          <p:cNvSpPr>
            <a:spLocks noGrp="1"/>
          </p:cNvSpPr>
          <p:nvPr>
            <p:ph type="pic" idx="19"/>
          </p:nvPr>
        </p:nvSpPr>
        <p:spPr>
          <a:xfrm>
            <a:off x="2603500" y="3668891"/>
            <a:ext cx="1770944" cy="205739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21" name="Titre 1"/>
          <p:cNvSpPr>
            <a:spLocks noGrp="1"/>
          </p:cNvSpPr>
          <p:nvPr>
            <p:ph type="title"/>
          </p:nvPr>
        </p:nvSpPr>
        <p:spPr>
          <a:xfrm>
            <a:off x="457200" y="274638"/>
            <a:ext cx="8220694" cy="241123"/>
          </a:xfrm>
          <a:prstGeom prst="rect">
            <a:avLst/>
          </a:prstGeom>
          <a:solidFill>
            <a:srgbClr val="001D72"/>
          </a:solidFill>
        </p:spPr>
        <p:txBody>
          <a:bodyPr anchor="ctr"/>
          <a:lstStyle>
            <a:lvl1pPr algn="l">
              <a:defRPr sz="1400" b="0" i="0">
                <a:solidFill>
                  <a:schemeClr val="bg1"/>
                </a:solidFill>
                <a:latin typeface="Section-Medium"/>
                <a:cs typeface="Section-Medium"/>
              </a:defRPr>
            </a:lvl1pPr>
          </a:lstStyle>
          <a:p>
            <a:r>
              <a:rPr lang="fr-FR"/>
              <a:t>Modifiez le style du titre</a:t>
            </a:r>
            <a:endParaRPr lang="fr-FR" dirty="0"/>
          </a:p>
        </p:txBody>
      </p:sp>
      <p:sp>
        <p:nvSpPr>
          <p:cNvPr id="11" name="Espace réservé du texte 2"/>
          <p:cNvSpPr>
            <a:spLocks noGrp="1"/>
          </p:cNvSpPr>
          <p:nvPr>
            <p:ph type="body" idx="14"/>
          </p:nvPr>
        </p:nvSpPr>
        <p:spPr>
          <a:xfrm>
            <a:off x="7436556" y="274639"/>
            <a:ext cx="1241338" cy="241122"/>
          </a:xfrm>
          <a:prstGeom prst="rect">
            <a:avLst/>
          </a:prstGeom>
          <a:noFill/>
        </p:spPr>
        <p:txBody>
          <a:bodyPr anchor="b"/>
          <a:lstStyle>
            <a:lvl1pPr marL="0" indent="0" algn="r">
              <a:buNone/>
              <a:defRPr sz="1000" b="0" i="0">
                <a:ln>
                  <a:noFill/>
                </a:ln>
                <a:solidFill>
                  <a:schemeClr val="bg1"/>
                </a:solidFill>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pic>
        <p:nvPicPr>
          <p:cNvPr id="24" name="Image 2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9850" y="6278644"/>
            <a:ext cx="1393397" cy="543259"/>
          </a:xfrm>
          <a:prstGeom prst="rect">
            <a:avLst/>
          </a:prstGeom>
        </p:spPr>
      </p:pic>
    </p:spTree>
    <p:extLst>
      <p:ext uri="{BB962C8B-B14F-4D97-AF65-F5344CB8AC3E}">
        <p14:creationId xmlns:p14="http://schemas.microsoft.com/office/powerpoint/2010/main" val="2134695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Espace réservé du texte 4"/>
          <p:cNvSpPr>
            <a:spLocks noGrp="1"/>
          </p:cNvSpPr>
          <p:nvPr>
            <p:ph type="body" idx="11"/>
          </p:nvPr>
        </p:nvSpPr>
        <p:spPr bwMode="auto">
          <a:xfrm>
            <a:off x="457200" y="6357938"/>
            <a:ext cx="2133600" cy="3190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endParaRPr lang="fr-FR" altLang="fr-FR" sz="900" dirty="0">
              <a:latin typeface="Section-Medium" charset="0"/>
              <a:ea typeface="ＭＳ Ｐゴシック" panose="020B0600070205080204" pitchFamily="34" charset="-128"/>
            </a:endParaRPr>
          </a:p>
        </p:txBody>
      </p:sp>
      <p:sp>
        <p:nvSpPr>
          <p:cNvPr id="4" name="Rectangle 3">
            <a:extLst>
              <a:ext uri="{FF2B5EF4-FFF2-40B4-BE49-F238E27FC236}">
                <a16:creationId xmlns:a16="http://schemas.microsoft.com/office/drawing/2014/main" id="{A4C75205-E4AE-3D43-8068-B852BE460486}"/>
              </a:ext>
            </a:extLst>
          </p:cNvPr>
          <p:cNvSpPr/>
          <p:nvPr/>
        </p:nvSpPr>
        <p:spPr>
          <a:xfrm>
            <a:off x="116732" y="204281"/>
            <a:ext cx="2743200" cy="150545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6" name="Image 5">
            <a:extLst>
              <a:ext uri="{FF2B5EF4-FFF2-40B4-BE49-F238E27FC236}">
                <a16:creationId xmlns:a16="http://schemas.microsoft.com/office/drawing/2014/main" id="{E6B0D1E4-3F67-224A-AAB5-99AA21849BD7}"/>
              </a:ext>
            </a:extLst>
          </p:cNvPr>
          <p:cNvPicPr>
            <a:picLocks noChangeAspect="1"/>
          </p:cNvPicPr>
          <p:nvPr/>
        </p:nvPicPr>
        <p:blipFill>
          <a:blip r:embed="rId3"/>
          <a:stretch>
            <a:fillRect/>
          </a:stretch>
        </p:blipFill>
        <p:spPr>
          <a:xfrm>
            <a:off x="223966" y="178410"/>
            <a:ext cx="2635966" cy="1529740"/>
          </a:xfrm>
          <a:prstGeom prst="rect">
            <a:avLst/>
          </a:prstGeom>
        </p:spPr>
      </p:pic>
      <p:sp>
        <p:nvSpPr>
          <p:cNvPr id="2" name="Titre 1"/>
          <p:cNvSpPr>
            <a:spLocks noGrp="1"/>
          </p:cNvSpPr>
          <p:nvPr>
            <p:ph type="ctrTitle"/>
          </p:nvPr>
        </p:nvSpPr>
        <p:spPr>
          <a:xfrm>
            <a:off x="116733" y="1937063"/>
            <a:ext cx="9027268" cy="1300056"/>
          </a:xfrm>
        </p:spPr>
        <p:txBody>
          <a:bodyPr/>
          <a:lstStyle/>
          <a:p>
            <a:pPr algn="ctr"/>
            <a:r>
              <a:rPr lang="fr-FR" b="1" dirty="0"/>
              <a:t>Réunion du comité de suivi </a:t>
            </a:r>
            <a:br>
              <a:rPr lang="fr-FR" b="1" dirty="0"/>
            </a:br>
            <a:r>
              <a:rPr lang="fr-FR" b="1" dirty="0"/>
              <a:t>de l’accord relatif à l’égalité professionnelle </a:t>
            </a:r>
            <a:br>
              <a:rPr lang="fr-FR" b="1" dirty="0"/>
            </a:br>
            <a:r>
              <a:rPr lang="fr-FR" b="1" dirty="0"/>
              <a:t>entre les femmes et les hommes </a:t>
            </a:r>
            <a:br>
              <a:rPr lang="fr-FR" b="1" dirty="0"/>
            </a:br>
            <a:r>
              <a:rPr lang="fr-FR" b="1" dirty="0"/>
              <a:t>dans la fonction publique</a:t>
            </a:r>
            <a:br>
              <a:rPr lang="fr-FR" b="1" dirty="0"/>
            </a:br>
            <a:r>
              <a:rPr lang="fr-FR" b="1" dirty="0"/>
              <a:t>du 30 novembre 2018 </a:t>
            </a:r>
          </a:p>
        </p:txBody>
      </p:sp>
      <p:sp>
        <p:nvSpPr>
          <p:cNvPr id="5" name="Sous-titre 4"/>
          <p:cNvSpPr>
            <a:spLocks noGrp="1"/>
          </p:cNvSpPr>
          <p:nvPr>
            <p:ph type="subTitle" idx="1"/>
          </p:nvPr>
        </p:nvSpPr>
        <p:spPr>
          <a:xfrm>
            <a:off x="1887019" y="4854607"/>
            <a:ext cx="5785990" cy="494926"/>
          </a:xfrm>
        </p:spPr>
        <p:txBody>
          <a:bodyPr/>
          <a:lstStyle/>
          <a:p>
            <a:pPr algn="ctr"/>
            <a:r>
              <a:rPr lang="fr-FR" sz="2000" b="1" dirty="0"/>
              <a:t>11 décembre 2020</a:t>
            </a: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F1B87D7-1916-4F67-8F9C-8A5B0F4BAE17}" type="slidenum">
              <a:rPr lang="fr-FR" altLang="fr-FR"/>
              <a:pPr/>
              <a:t>10</a:t>
            </a:fld>
            <a:endParaRPr lang="fr-FR" altLang="fr-FR"/>
          </a:p>
        </p:txBody>
      </p:sp>
      <p:sp>
        <p:nvSpPr>
          <p:cNvPr id="26627" name="Titre 1"/>
          <p:cNvSpPr>
            <a:spLocks noGrp="1"/>
          </p:cNvSpPr>
          <p:nvPr>
            <p:ph type="title"/>
          </p:nvPr>
        </p:nvSpPr>
        <p:spPr bwMode="auto">
          <a:xfrm>
            <a:off x="457200" y="16668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26628" name="Espace réservé du texte 5"/>
          <p:cNvSpPr>
            <a:spLocks noGrp="1"/>
          </p:cNvSpPr>
          <p:nvPr>
            <p:ph type="body" sz="half" idx="13"/>
          </p:nvPr>
        </p:nvSpPr>
        <p:spPr bwMode="auto">
          <a:xfrm>
            <a:off x="646042" y="690771"/>
            <a:ext cx="8189845" cy="558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r>
              <a:rPr lang="fr-FR" altLang="fr-FR" sz="18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Axe 2 : CRÉER LES CONDITIONS D’UN EGAL ACCES AUX METIERS ET AUX RESPONSABILITES PROFESSIONNELLES</a:t>
            </a:r>
          </a:p>
          <a:p>
            <a:pPr algn="just" eaLnBrk="1" hangingPunct="1"/>
            <a:endParaRPr lang="fr-FR" altLang="fr-FR" sz="18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lvl="1" algn="just" eaLnBrk="1" hangingPunct="1"/>
            <a:endParaRPr lang="fr-FR" altLang="fr-FR" sz="200" dirty="0">
              <a:solidFill>
                <a:srgbClr val="002892"/>
              </a:solidFill>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Char char="•"/>
            </a:pP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2.2</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Renforcer la formation à l’égalité réelle et la sensibilisation des agents publics pour mettre fin aux stéréotypes de genre et lutter contre les discriminations</a:t>
            </a:r>
          </a:p>
          <a:p>
            <a:pPr algn="just" eaLnBrk="1" hangingPunct="1"/>
            <a:endPar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spcBef>
                <a:spcPts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Référentiel de formation à l’égalité professionnelle et à la lutte contre</a:t>
            </a:r>
          </a:p>
          <a:p>
            <a:pPr algn="just" eaLnBrk="1" hangingPunct="1">
              <a:spcBef>
                <a:spcPts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les stéréotypes de genre publié en novembre 2019 sur le site de la fonction publique</a:t>
            </a:r>
          </a:p>
          <a:p>
            <a:pPr algn="just" eaLnBrk="1" hangingPunct="1">
              <a:spcBef>
                <a:spcPts val="0"/>
              </a:spcBef>
            </a:pPr>
            <a:endPar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Marché interministériel de formation porté par les des ministères sociaux depuis 2019 : 6     </a:t>
            </a:r>
          </a:p>
          <a:p>
            <a:pPr algn="just" eaLnBrk="1" hangingPunct="1"/>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ministères y ont adhéré</a:t>
            </a:r>
          </a:p>
          <a:p>
            <a:pPr algn="just" eaLnBrk="1" hangingPunct="1"/>
            <a:endPar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Cette offre de formation interministérielle sera complétée par une offre de formation 	disponible au printemps 2021 sur la plateforme interministérielle de formation à distance 	Mentor</a:t>
            </a:r>
          </a:p>
          <a:p>
            <a:pPr algn="just" eaLnBrk="1" hangingPunct="1"/>
            <a:r>
              <a:rPr lang="fr-FR" altLang="fr-FR" sz="1800" b="1" dirty="0">
                <a:solidFill>
                  <a:srgbClr val="002892"/>
                </a:solidFill>
                <a:latin typeface="Cambria" panose="02040503050406030204" pitchFamily="18" charset="0"/>
                <a:ea typeface="ＭＳ Ｐゴシック" panose="020B0600070205080204" pitchFamily="34" charset="-128"/>
              </a:rPr>
              <a:t>	</a:t>
            </a:r>
            <a:endParaRPr lang="fr-FR" altLang="fr-FR" sz="1800" dirty="0">
              <a:solidFill>
                <a:srgbClr val="002892"/>
              </a:solidFill>
              <a:latin typeface="Cambria" panose="02040503050406030204" pitchFamily="18" charset="0"/>
              <a:ea typeface="ＭＳ Ｐゴシック" panose="020B0600070205080204" pitchFamily="34" charset="-128"/>
            </a:endParaRPr>
          </a:p>
          <a:p>
            <a:pPr algn="just" eaLnBrk="1" hangingPunct="1"/>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4264832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AE92BFE-DC0E-45F9-B606-B6CFAE168C8C}" type="slidenum">
              <a:rPr lang="fr-FR" altLang="fr-FR"/>
              <a:pPr/>
              <a:t>11</a:t>
            </a:fld>
            <a:endParaRPr lang="fr-FR" altLang="fr-FR"/>
          </a:p>
        </p:txBody>
      </p:sp>
      <p:sp>
        <p:nvSpPr>
          <p:cNvPr id="28675" name="Titre 1"/>
          <p:cNvSpPr>
            <a:spLocks noGrp="1"/>
          </p:cNvSpPr>
          <p:nvPr>
            <p:ph type="title"/>
          </p:nvPr>
        </p:nvSpPr>
        <p:spPr bwMode="auto">
          <a:xfrm>
            <a:off x="457200" y="16668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28676" name="Espace réservé du texte 5"/>
          <p:cNvSpPr>
            <a:spLocks noGrp="1"/>
          </p:cNvSpPr>
          <p:nvPr>
            <p:ph type="body" sz="half" idx="13"/>
          </p:nvPr>
        </p:nvSpPr>
        <p:spPr bwMode="auto">
          <a:xfrm>
            <a:off x="316533" y="865259"/>
            <a:ext cx="8510934" cy="5759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endParaRPr lang="fr-FR" altLang="fr-FR" sz="900"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spcBef>
                <a:spcPct val="0"/>
              </a:spcBef>
              <a:buFont typeface="Arial" panose="020B0604020202020204" pitchFamily="34" charset="0"/>
              <a:buChar char="•"/>
            </a:pP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2.3 </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t>
            </a:r>
            <a:r>
              <a:rPr lang="fr-FR" altLang="fr-FR" sz="2000"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rPr>
              <a:t> -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Etendre et renforcer le dispositif des nominations équilibrées dans l’encadrement supérieur et dirigeant de la fonction publique</a:t>
            </a:r>
          </a:p>
          <a:p>
            <a:pPr lvl="1" algn="just" eaLnBrk="1" hangingPunct="1">
              <a:spcBef>
                <a:spcPct val="0"/>
              </a:spcBef>
            </a:pPr>
            <a:r>
              <a:rPr lang="fr-FR" altLang="fr-FR" sz="1600" i="1" dirty="0">
                <a:solidFill>
                  <a:srgbClr val="000000"/>
                </a:solidFill>
                <a:ea typeface="ＭＳ Ｐゴシック" panose="020B0600070205080204" pitchFamily="34" charset="-128"/>
                <a:cs typeface="Calibri" panose="020F0502020204030204" pitchFamily="34" charset="0"/>
              </a:rPr>
              <a:t>=&gt;. </a:t>
            </a:r>
            <a:r>
              <a:rPr lang="fr-FR" altLang="fr-FR" sz="1600" b="1" i="1" dirty="0">
                <a:solidFill>
                  <a:srgbClr val="000000"/>
                </a:solidFill>
                <a:ea typeface="ＭＳ Ｐゴシック" panose="020B0600070205080204" pitchFamily="34" charset="-128"/>
                <a:cs typeface="Calibri" panose="020F0502020204030204" pitchFamily="34" charset="0"/>
              </a:rPr>
              <a:t>Décret n°2019-1561 du 30 décembre 2019 modifiant le décret   </a:t>
            </a:r>
          </a:p>
          <a:p>
            <a:pPr marL="742950" lvl="1" indent="-285750" algn="just" eaLnBrk="1" hangingPunct="1">
              <a:spcBef>
                <a:spcPct val="0"/>
              </a:spcBef>
            </a:pPr>
            <a:r>
              <a:rPr lang="fr-FR" altLang="fr-FR" sz="1600" b="1" i="1" dirty="0">
                <a:solidFill>
                  <a:srgbClr val="000000"/>
                </a:solidFill>
                <a:ea typeface="ＭＳ Ｐゴシック" panose="020B0600070205080204" pitchFamily="34" charset="-128"/>
                <a:cs typeface="Calibri" panose="020F0502020204030204" pitchFamily="34" charset="0"/>
              </a:rPr>
              <a:t>n°2012-601 du 30 avril 2012 relatif aux modalités de nominations équilibrées dans</a:t>
            </a:r>
          </a:p>
          <a:p>
            <a:pPr marL="742950" lvl="1" indent="-285750" algn="just" eaLnBrk="1" hangingPunct="1">
              <a:spcBef>
                <a:spcPct val="0"/>
              </a:spcBef>
            </a:pPr>
            <a:r>
              <a:rPr lang="fr-FR" altLang="fr-FR" sz="1600" b="1" i="1" dirty="0">
                <a:solidFill>
                  <a:srgbClr val="000000"/>
                </a:solidFill>
                <a:ea typeface="ＭＳ Ｐゴシック" panose="020B0600070205080204" pitchFamily="34" charset="-128"/>
                <a:cs typeface="Calibri" panose="020F0502020204030204" pitchFamily="34" charset="0"/>
              </a:rPr>
              <a:t>l'encadrement supérieur de la fonction publique </a:t>
            </a:r>
          </a:p>
          <a:p>
            <a:pPr algn="just">
              <a:spcBef>
                <a:spcPct val="0"/>
              </a:spcBef>
            </a:pPr>
            <a:r>
              <a:rPr lang="fr-FR" altLang="fr-FR" sz="16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Extension du champ du dispositif  (dirigeants d’EP de l’Etat nommés en conseil des 	ministres, 	collectivités territoriales et EPCI de plus de 40 000 habitants, CNFPT) et 	révision des règles de 	décompte dans les collectivités territoriales afin de tenir compte du renouvellement des 	organes délibérants à la suite des élections</a:t>
            </a:r>
          </a:p>
          <a:p>
            <a:pPr algn="just">
              <a:spcBef>
                <a:spcPct val="0"/>
              </a:spcBef>
            </a:pPr>
            <a:endPar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a:spcBef>
                <a:spcPct val="0"/>
              </a:spcBef>
            </a:pP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Mieux  prendre  en  compte  la  gradation  des  responsabilités  entre  certains  emplois : emplois de type 2 dans la FPE et la FPH</a:t>
            </a:r>
          </a:p>
          <a:p>
            <a:pPr algn="just">
              <a:spcBef>
                <a:spcPct val="0"/>
              </a:spcBef>
            </a:pP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Modification en 2021 du décret n°2012-601 relatif aux modalités de nominations équilibrées dans l'encadrement supérieur de la </a:t>
            </a:r>
            <a:r>
              <a:rPr lang="fr-FR" altLang="fr-FR" sz="1600" dirty="0">
                <a:latin typeface="Calibri" panose="020F0502020204030204" pitchFamily="34" charset="0"/>
                <a:ea typeface="ＭＳ Ｐゴシック" panose="020B0600070205080204" pitchFamily="34" charset="-128"/>
                <a:cs typeface="Calibri" panose="020F0502020204030204" pitchFamily="34" charset="0"/>
              </a:rPr>
              <a:t>FP : élargissement du champ du dispositif à l’ensemble des EP de l’Etat et révision des emplois de type 2 pour </a:t>
            </a:r>
            <a:r>
              <a:rPr lang="fr-FR" altLang="fr-FR" sz="16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la FPE et la FPH </a:t>
            </a:r>
          </a:p>
          <a:p>
            <a:pPr algn="just">
              <a:spcBef>
                <a:spcPct val="0"/>
              </a:spcBef>
            </a:pPr>
            <a:endParaRPr lang="fr-FR" altLang="fr-FR" sz="1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Char char="•"/>
            </a:pP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2.4 :</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Mettre en place un diagnostic et, le cas échéant, des solutions alternatives à la mobilité géographique</a:t>
            </a:r>
          </a:p>
          <a:p>
            <a:pPr algn="just" eaLnBrk="1" hangingPunct="1">
              <a:spcBef>
                <a:spcPct val="0"/>
              </a:spcBef>
            </a:pPr>
            <a:r>
              <a:rPr lang="fr-FR" altLang="fr-FR" sz="18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Travaux engagés par les employeurs publics dans le cadre de leurs lignes directrices de</a:t>
            </a:r>
          </a:p>
          <a:p>
            <a:pPr algn="just" eaLnBrk="1" hangingPunct="1">
              <a:spcBef>
                <a:spcPct val="0"/>
              </a:spcBef>
            </a:pP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gestion en matière de mobilité, de promotion et de valorisation des parcours professionnels</a:t>
            </a:r>
            <a:endParaRPr lang="fr-FR" altLang="fr-FR" sz="1800" dirty="0">
              <a:latin typeface="Cambria" panose="02040503050406030204" pitchFamily="18" charset="0"/>
              <a:ea typeface="ＭＳ Ｐゴシック" panose="020B0600070205080204" pitchFamily="34" charset="-128"/>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2140774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751A224-90D1-41C2-8EF4-16BCF959E927}" type="slidenum">
              <a:rPr lang="fr-FR" altLang="fr-FR"/>
              <a:pPr/>
              <a:t>12</a:t>
            </a:fld>
            <a:endParaRPr lang="fr-FR" altLang="fr-FR"/>
          </a:p>
        </p:txBody>
      </p:sp>
      <p:sp>
        <p:nvSpPr>
          <p:cNvPr id="30723" name="Titre 1"/>
          <p:cNvSpPr>
            <a:spLocks noGrp="1"/>
          </p:cNvSpPr>
          <p:nvPr>
            <p:ph type="title"/>
          </p:nvPr>
        </p:nvSpPr>
        <p:spPr bwMode="auto">
          <a:xfrm>
            <a:off x="457200" y="274638"/>
            <a:ext cx="8229600" cy="38100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30724" name="Espace réservé du texte 5"/>
          <p:cNvSpPr>
            <a:spLocks noGrp="1"/>
          </p:cNvSpPr>
          <p:nvPr>
            <p:ph type="body" sz="half" idx="13"/>
          </p:nvPr>
        </p:nvSpPr>
        <p:spPr bwMode="auto">
          <a:xfrm>
            <a:off x="556590" y="655638"/>
            <a:ext cx="8130209" cy="5726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r>
              <a:rPr lang="fr-FR" altLang="fr-FR" sz="18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Axe 3 : SUPPRIMER LES ECARTS DE REMUNERATION ET DE DEROULEMENT DE CARRIERE</a:t>
            </a:r>
            <a:endParaRPr lang="fr-FR" altLang="fr-FR" sz="10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Char char="•"/>
            </a:pP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3.1</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Déployer une méthodologie commune d’identification des écarts de rémunération auprès des employeurs publics des trois versants (guide et outil)</a:t>
            </a:r>
          </a:p>
          <a:p>
            <a:pPr algn="just"/>
            <a:r>
              <a:rPr lang="fr-FR" altLang="fr-FR" sz="1800" i="1" dirty="0">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Outil de calcul des écarts de rémunération, guide et grille de lecture finalisés depuis 	janvier 2020. Un point d’étape a été réalisé lors du comité de suivi du 2 juillet. Un retour 	d’expérience sur  l’utilisation de l’outil a été présenté par la Ville de Paris et le ministère de la 	transition écologique en  FS3 le 1</a:t>
            </a:r>
            <a:r>
              <a:rPr lang="fr-FR" altLang="fr-FR" sz="1600" i="1" baseline="30000" dirty="0">
                <a:latin typeface="Calibri" panose="020F0502020204030204" pitchFamily="34" charset="0"/>
                <a:ea typeface="ＭＳ Ｐゴシック" panose="020B0600070205080204" pitchFamily="34" charset="-128"/>
                <a:cs typeface="Calibri" panose="020F0502020204030204" pitchFamily="34" charset="0"/>
              </a:rPr>
              <a:t>er</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décembre 2020.</a:t>
            </a:r>
          </a:p>
          <a:p>
            <a:pPr algn="just"/>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Les résultats consolidés sur le champ de l’ensemble des ministères ont été publiés dans le 	Rapport annuel sur l’état de la fonction publique 2020.</a:t>
            </a:r>
          </a:p>
          <a:p>
            <a:pPr algn="just"/>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solidFill>
                  <a:prstClr val="black"/>
                </a:solidFill>
                <a:latin typeface="Calibri" panose="020F0502020204030204" pitchFamily="34" charset="0"/>
                <a:ea typeface="ＭＳ Ｐゴシック" panose="020B0600070205080204" pitchFamily="34" charset="-128"/>
                <a:cs typeface="Calibri" panose="020F0502020204030204" pitchFamily="34" charset="0"/>
              </a:rPr>
              <a:t>=&gt;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Les résultats obtenus via l’outil des écarts de rémunération sont à inscrire dans la base 	de données sociales et à analyser dans le rapport social unique (décret du 30 novembre	2020)</a:t>
            </a:r>
          </a:p>
          <a:p>
            <a:pPr lvl="0" algn="just"/>
            <a:r>
              <a:rPr lang="fr-FR" altLang="fr-FR" sz="1600" i="1" dirty="0">
                <a:solidFill>
                  <a:prstClr val="black"/>
                </a:solidFill>
                <a:latin typeface="Calibri" panose="020F0502020204030204" pitchFamily="34" charset="0"/>
                <a:ea typeface="ＭＳ Ｐゴシック" panose="020B0600070205080204" pitchFamily="34" charset="-128"/>
                <a:cs typeface="Calibri" panose="020F0502020204030204" pitchFamily="34" charset="0"/>
              </a:rPr>
              <a:t>	 =&gt; Un outil complémentaire de simulation de  l’impact de mesures catégorielles ou 	d’emploi sur les écarts de rémunération liés à  l’effet « ségrégation de corps » est en test et 	sera mis 	prochainement à disposition des 	employeurs </a:t>
            </a:r>
          </a:p>
          <a:p>
            <a:pPr algn="just">
              <a:buFont typeface="Arial" panose="020B0604020202020204" pitchFamily="34" charset="0"/>
              <a:buChar char="•"/>
            </a:pP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3.2 </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Intégrer dans les plans d’action « égalité professionnelle » des mesures de résorption des écarts de rémunération</a:t>
            </a:r>
          </a:p>
          <a:p>
            <a:pPr algn="just" eaLnBrk="1" hangingPunct="1"/>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Décret n° 2020-528 du 4 mai 2020 définissant les modalités d'élaboration et de mise en œuvre des plans d'action relatifs à l'égalité professionnelle dans la fonction publique</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endParaRPr lang="fr-FR" alt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1800" dirty="0">
              <a:solidFill>
                <a:srgbClr val="002892"/>
              </a:solidFill>
              <a:latin typeface="Cambria" panose="02040503050406030204" pitchFamily="18" charset="0"/>
              <a:ea typeface="ＭＳ Ｐゴシック" panose="020B0600070205080204" pitchFamily="34" charset="-128"/>
            </a:endParaRPr>
          </a:p>
          <a:p>
            <a:pPr algn="just" eaLnBrk="1" hangingPunct="1"/>
            <a:r>
              <a:rPr lang="fr-FR" altLang="fr-FR" sz="1800" b="1" dirty="0">
                <a:solidFill>
                  <a:srgbClr val="002892"/>
                </a:solidFill>
                <a:latin typeface="Cambria" panose="02040503050406030204" pitchFamily="18" charset="0"/>
                <a:ea typeface="ＭＳ Ｐゴシック" panose="020B0600070205080204" pitchFamily="34" charset="-128"/>
              </a:rPr>
              <a:t>	</a:t>
            </a:r>
            <a:endParaRPr lang="fr-FR" altLang="fr-FR" sz="1800" dirty="0">
              <a:solidFill>
                <a:srgbClr val="002892"/>
              </a:solidFill>
              <a:latin typeface="Cambria" panose="02040503050406030204" pitchFamily="18" charset="0"/>
              <a:ea typeface="ＭＳ Ｐゴシック" panose="020B0600070205080204" pitchFamily="34" charset="-128"/>
            </a:endParaRPr>
          </a:p>
          <a:p>
            <a:pPr algn="just" eaLnBrk="1" hangingPunct="1"/>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216315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buFont typeface="Arial" panose="020B0604020202020204" pitchFamily="34" charset="0"/>
              <a:buChar char="•"/>
            </a:pPr>
            <a:r>
              <a:rPr lang="fr-FR" altLang="fr-FR" sz="24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3.3</a:t>
            </a:r>
            <a:r>
              <a:rPr lang="fr-FR" altLang="fr-FR" sz="2400"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4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Assurer la transparence des rémunérations </a:t>
            </a:r>
          </a:p>
          <a:p>
            <a:pPr algn="just"/>
            <a:r>
              <a:rPr lang="fr-FR" altLang="fr-FR" sz="24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Une fiche de recommandations à destination des employeurs de la FPE sur la transparence des rémunérations  est en cours de finalisation</a:t>
            </a:r>
          </a:p>
          <a:p>
            <a:pPr algn="just"/>
            <a:endPar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a:buFont typeface="Arial" panose="020B0604020202020204" pitchFamily="34" charset="0"/>
              <a:buChar char="•"/>
            </a:pP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3.4</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Neutraliser l’impact des congés familiaux sur la rémunération et les déroulements de carrière</a:t>
            </a:r>
          </a:p>
          <a:p>
            <a:pPr algn="just"/>
            <a:r>
              <a:rPr lang="fr-FR" altLang="fr-FR" sz="16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Conserver les droits à avancement durant les périodes de congé parental et disponibilité pour élever un enfant de moins de 12 ans </a:t>
            </a:r>
          </a:p>
          <a:p>
            <a:pPr algn="just"/>
            <a:r>
              <a:rPr lang="fr-FR" altLang="fr-FR" sz="1600" i="1" dirty="0">
                <a:solidFill>
                  <a:srgbClr val="000000"/>
                </a:solidFill>
                <a:ea typeface="ＭＳ Ｐゴシック" panose="020B0600070205080204" pitchFamily="34" charset="-128"/>
                <a:cs typeface="Calibri" panose="020F0502020204030204" pitchFamily="34" charset="0"/>
              </a:rPr>
              <a:t>	=&gt; Art. 85 de la loi du 6 août 2019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Décret n° 2020-529 du 5 mai 2020 modifiant les dispositions relatives au congé parental des fonctionnaires et à la disponibilité pour élever un enfant </a:t>
            </a:r>
          </a:p>
          <a:p>
            <a:pPr lvl="1" algn="just"/>
            <a:endParaRPr lang="fr-FR" altLang="fr-FR" sz="2000" u="sng" dirty="0">
              <a:solidFill>
                <a:srgbClr val="00B0F0"/>
              </a:solidFill>
              <a:ea typeface="ＭＳ Ｐゴシック" panose="020B0600070205080204" pitchFamily="34" charset="-128"/>
              <a:cs typeface="Calibri" panose="020F0502020204030204" pitchFamily="34" charset="0"/>
            </a:endParaRPr>
          </a:p>
          <a:p>
            <a:pPr algn="just">
              <a:buFont typeface="Arial" panose="020B0604020202020204" pitchFamily="34" charset="0"/>
              <a:buChar char="•"/>
            </a:pP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3.5</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Favoriser l’annualisation du temps partiel comme alternative au congé parental</a:t>
            </a:r>
            <a:r>
              <a:rPr lang="fr-FR" altLang="fr-FR" sz="18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p>
          <a:p>
            <a:pPr algn="just"/>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Un projet d’expérimentation dans la FPE a été présenté en GT OS le 6 novembre 2019</a:t>
            </a:r>
          </a:p>
          <a:p>
            <a:pPr algn="just"/>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Décret n° 2020-467 du 22 avril 2020 relatif aux conditions d’aménagement d’un temps partiel annualisé pour les agents publics à l’occasion de la naissance ou de l’accueil d’un enfant</a:t>
            </a:r>
            <a:r>
              <a:rPr lang="fr-FR" altLang="fr-FR" sz="16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rPr>
              <a:t>	</a:t>
            </a:r>
          </a:p>
          <a:p>
            <a:pPr algn="just"/>
            <a:endParaRPr lang="fr-FR" altLang="fr-FR" i="1" dirty="0">
              <a:latin typeface="Calibri" panose="020F0502020204030204" pitchFamily="34" charset="0"/>
              <a:ea typeface="ＭＳ Ｐゴシック" panose="020B0600070205080204" pitchFamily="34" charset="-128"/>
              <a:cs typeface="Calibri" panose="020F0502020204030204" pitchFamily="34" charset="0"/>
            </a:endParaRPr>
          </a:p>
          <a:p>
            <a:endParaRPr lang="fr-FR" dirty="0"/>
          </a:p>
        </p:txBody>
      </p:sp>
      <p:sp>
        <p:nvSpPr>
          <p:cNvPr id="10" name="Titre 1"/>
          <p:cNvSpPr>
            <a:spLocks noGrp="1"/>
          </p:cNvSpPr>
          <p:nvPr>
            <p:ph type="title"/>
          </p:nvPr>
        </p:nvSpPr>
        <p:spPr bwMode="auto">
          <a:xfrm>
            <a:off x="457200" y="274638"/>
            <a:ext cx="8229600" cy="38100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Tree>
    <p:extLst>
      <p:ext uri="{BB962C8B-B14F-4D97-AF65-F5344CB8AC3E}">
        <p14:creationId xmlns:p14="http://schemas.microsoft.com/office/powerpoint/2010/main" val="2578555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3446EA9-11B6-4131-8350-EBC77F7666A6}" type="slidenum">
              <a:rPr lang="fr-FR" altLang="fr-FR"/>
              <a:pPr/>
              <a:t>14</a:t>
            </a:fld>
            <a:endParaRPr lang="fr-FR" altLang="fr-FR"/>
          </a:p>
        </p:txBody>
      </p:sp>
      <p:sp>
        <p:nvSpPr>
          <p:cNvPr id="32771" name="Titre 1"/>
          <p:cNvSpPr>
            <a:spLocks noGrp="1"/>
          </p:cNvSpPr>
          <p:nvPr>
            <p:ph type="title"/>
          </p:nvPr>
        </p:nvSpPr>
        <p:spPr bwMode="auto">
          <a:xfrm>
            <a:off x="457200" y="274638"/>
            <a:ext cx="8229600" cy="38100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32772" name="Espace réservé du texte 5"/>
          <p:cNvSpPr>
            <a:spLocks noGrp="1"/>
          </p:cNvSpPr>
          <p:nvPr>
            <p:ph type="body" sz="half" idx="13"/>
          </p:nvPr>
        </p:nvSpPr>
        <p:spPr bwMode="auto">
          <a:xfrm>
            <a:off x="675860" y="516836"/>
            <a:ext cx="8080514" cy="58649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endParaRPr lang="fr-FR" altLang="fr-FR" sz="8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2000" i="1" dirty="0">
              <a:solidFill>
                <a:srgbClr val="FF000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Char char="•"/>
            </a:pP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3.6</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Garantir le respect de l’égalité entre les femmes et les hommes dans les procédures d’avancement</a:t>
            </a:r>
          </a:p>
          <a:p>
            <a:pPr algn="just" eaLnBrk="1" hangingPunct="1"/>
            <a:r>
              <a:rPr lang="fr-FR" altLang="fr-FR" sz="16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Art. 85 de la loi du 6 août 2019 =&gt; le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décret n° 2019-1265 du 29 novembre 2019 relatif aux lignes directrices de gestion et à l'évolution des attributions des commissions précise que les LDG en matière de promotion et de valorisation des parcours doivent prévoir des mesures visant à assurer l’égalité dans les procédures de promotion</a:t>
            </a:r>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7" name="Rectangle 6"/>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3889878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9D8FBB1-67FC-4E23-AFCC-F2F556EE1AA6}" type="slidenum">
              <a:rPr lang="fr-FR" altLang="fr-FR"/>
              <a:pPr/>
              <a:t>15</a:t>
            </a:fld>
            <a:endParaRPr lang="fr-FR" altLang="fr-FR"/>
          </a:p>
        </p:txBody>
      </p:sp>
      <p:sp>
        <p:nvSpPr>
          <p:cNvPr id="35843" name="Titre 1"/>
          <p:cNvSpPr>
            <a:spLocks noGrp="1"/>
          </p:cNvSpPr>
          <p:nvPr>
            <p:ph type="title"/>
          </p:nvPr>
        </p:nvSpPr>
        <p:spPr bwMode="auto">
          <a:xfrm>
            <a:off x="457200" y="27463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35844" name="Espace réservé du texte 5"/>
          <p:cNvSpPr>
            <a:spLocks noGrp="1"/>
          </p:cNvSpPr>
          <p:nvPr>
            <p:ph type="body" sz="half" idx="13"/>
          </p:nvPr>
        </p:nvSpPr>
        <p:spPr bwMode="auto">
          <a:xfrm>
            <a:off x="457200" y="760413"/>
            <a:ext cx="8229600" cy="558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r>
              <a:rPr lang="fr-FR" altLang="fr-FR" sz="18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Axe 4 : MIEUX ACCOMPAGNER LES SITUATIONS DE GROSSESSE, LA PARENTALITE ET   L’ARTICULATION DES TEMPS DE VIE PROFESSIONNELLE ET PERSONNELLE</a:t>
            </a:r>
          </a:p>
          <a:p>
            <a:pPr algn="just" eaLnBrk="1" hangingPunct="1"/>
            <a:endParaRPr lang="fr-FR" altLang="fr-FR" sz="15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Char char="•"/>
            </a:pP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4.1  </a:t>
            </a:r>
            <a:r>
              <a:rPr lang="fr-FR" altLang="fr-FR" sz="1800" i="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Reconnaître la coparentalité</a:t>
            </a:r>
          </a:p>
          <a:p>
            <a:pPr marL="742950" lvl="1" indent="-285750" algn="just" eaLnBrk="1" hangingPunct="1">
              <a:spcBef>
                <a:spcPct val="0"/>
              </a:spcBef>
              <a:buFont typeface="Arial" panose="020B0604020202020204" pitchFamily="34" charset="0"/>
              <a:buChar char="•"/>
            </a:pPr>
            <a:r>
              <a:rPr lang="fr-FR" altLang="fr-FR" sz="1800" u="sng" dirty="0">
                <a:solidFill>
                  <a:srgbClr val="00B0F0"/>
                </a:solidFill>
                <a:ea typeface="ＭＳ Ｐゴシック" panose="020B0600070205080204" pitchFamily="34" charset="-128"/>
                <a:cs typeface="Calibri" panose="020F0502020204030204" pitchFamily="34" charset="0"/>
              </a:rPr>
              <a:t>Action 4.1.1</a:t>
            </a:r>
            <a:r>
              <a:rPr lang="fr-FR" altLang="fr-FR" sz="1800" dirty="0">
                <a:solidFill>
                  <a:srgbClr val="00B0F0"/>
                </a:solidFill>
                <a:ea typeface="ＭＳ Ｐゴシック" panose="020B0600070205080204" pitchFamily="34" charset="-128"/>
                <a:cs typeface="Calibri" panose="020F0502020204030204" pitchFamily="34" charset="0"/>
              </a:rPr>
              <a:t> </a:t>
            </a:r>
            <a:r>
              <a:rPr lang="fr-FR" altLang="fr-FR" sz="1800" b="1" dirty="0">
                <a:solidFill>
                  <a:srgbClr val="00B0F0"/>
                </a:solidFill>
                <a:ea typeface="ＭＳ Ｐゴシック" panose="020B0600070205080204" pitchFamily="34" charset="-128"/>
                <a:cs typeface="Calibri" panose="020F0502020204030204" pitchFamily="34" charset="0"/>
              </a:rPr>
              <a:t>: </a:t>
            </a:r>
            <a:r>
              <a:rPr lang="fr-FR" altLang="fr-FR" sz="1800" dirty="0">
                <a:ea typeface="ＭＳ Ｐゴシック" panose="020B0600070205080204" pitchFamily="34" charset="-128"/>
                <a:cs typeface="Calibri" panose="020F0502020204030204" pitchFamily="34" charset="0"/>
              </a:rPr>
              <a:t>Création en 2019 d’une autorisation spéciale d’absence permettant aux conjoints agents publics de se rendre à 3 des 7 actes médicaux obligatoires pendant et après la grossesse </a:t>
            </a:r>
          </a:p>
          <a:p>
            <a:pPr algn="just" eaLnBrk="1" hangingPunct="1">
              <a:spcBef>
                <a:spcPct val="0"/>
              </a:spcBef>
            </a:pPr>
            <a:r>
              <a:rPr lang="fr-FR" altLang="fr-FR" sz="1800" i="1" dirty="0">
                <a:solidFill>
                  <a:srgbClr val="FF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Report de l’action en 2021 	</a:t>
            </a:r>
          </a:p>
          <a:p>
            <a:pPr algn="just" eaLnBrk="1" hangingPunct="1">
              <a:spcBef>
                <a:spcPct val="0"/>
              </a:spcBef>
            </a:pPr>
            <a:endParaRPr lang="fr-FR" altLang="fr-FR" sz="5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spcBef>
                <a:spcPct val="0"/>
              </a:spcBef>
            </a:pPr>
            <a:endParaRPr lang="fr-FR" altLang="fr-FR" sz="5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marL="742950" lvl="1" indent="-285750" algn="just" eaLnBrk="1" hangingPunct="1">
              <a:buFont typeface="Arial" panose="020B0604020202020204" pitchFamily="34" charset="0"/>
              <a:buChar char="•"/>
            </a:pPr>
            <a:r>
              <a:rPr lang="fr-FR" altLang="fr-FR" sz="1800" u="sng" dirty="0">
                <a:solidFill>
                  <a:srgbClr val="00B0F0"/>
                </a:solidFill>
                <a:ea typeface="ＭＳ Ｐゴシック" panose="020B0600070205080204" pitchFamily="34" charset="-128"/>
                <a:cs typeface="Calibri" panose="020F0502020204030204" pitchFamily="34" charset="0"/>
              </a:rPr>
              <a:t>Action 4.1.2</a:t>
            </a:r>
            <a:r>
              <a:rPr lang="fr-FR" altLang="fr-FR" sz="1800" dirty="0">
                <a:solidFill>
                  <a:srgbClr val="00B0F0"/>
                </a:solidFill>
                <a:ea typeface="ＭＳ Ｐゴシック" panose="020B0600070205080204" pitchFamily="34" charset="-128"/>
                <a:cs typeface="Calibri" panose="020F0502020204030204" pitchFamily="34" charset="0"/>
              </a:rPr>
              <a:t> </a:t>
            </a:r>
            <a:r>
              <a:rPr lang="fr-FR" altLang="fr-FR" sz="1800" b="1" dirty="0">
                <a:solidFill>
                  <a:srgbClr val="00B0F0"/>
                </a:solidFill>
                <a:ea typeface="ＭＳ Ｐゴシック" panose="020B0600070205080204" pitchFamily="34" charset="-128"/>
                <a:cs typeface="Calibri" panose="020F0502020204030204" pitchFamily="34" charset="0"/>
              </a:rPr>
              <a:t>: </a:t>
            </a:r>
            <a:r>
              <a:rPr lang="fr-FR" altLang="fr-FR" sz="1800" dirty="0">
                <a:ea typeface="ＭＳ Ｐゴシック" panose="020B0600070205080204" pitchFamily="34" charset="-128"/>
                <a:cs typeface="Calibri" panose="020F0502020204030204" pitchFamily="34" charset="0"/>
              </a:rPr>
              <a:t>Sécuriser la liste des bénéficiaires de l’autorisation spéciale d’absence pour naissance, sur le modèle du congé de paternité et d’accueil de l’enfant</a:t>
            </a:r>
          </a:p>
          <a:p>
            <a:pPr algn="just">
              <a:spcBef>
                <a:spcPct val="0"/>
              </a:spcBef>
            </a:pPr>
            <a:r>
              <a:rPr lang="fr-FR" altLang="fr-FR" sz="18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dirty="0">
                <a:latin typeface="Section-Medium" charset="0"/>
                <a:ea typeface="ＭＳ Ｐゴシック" panose="020B0600070205080204" pitchFamily="34" charset="-128"/>
              </a:rPr>
              <a:t>=</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Suppression de l’ASA au profit du congé existant pour tous les agents publics</a:t>
            </a:r>
          </a:p>
          <a:p>
            <a:pPr algn="just">
              <a:spcBef>
                <a:spcPct val="0"/>
              </a:spcBef>
            </a:pP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depuis 1946. Déclinaison dans l’ensemble des statuts (par ordonnance et décrets).</a:t>
            </a:r>
          </a:p>
          <a:p>
            <a:pPr algn="just">
              <a:spcBef>
                <a:spcPct val="0"/>
              </a:spcBef>
            </a:pP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a:t>
            </a:r>
            <a:r>
              <a:rPr lang="fr-FR" sz="1600" i="1" dirty="0">
                <a:latin typeface="Calibri" panose="020F0502020204030204" pitchFamily="34" charset="0"/>
                <a:ea typeface="Calibri" panose="020F0502020204030204" pitchFamily="34" charset="0"/>
              </a:rPr>
              <a:t>Publication de l’ordonnance n° 2020-1447 du 25 novembre 2020 portant diverses 			mesures en matière de santé et de famille dans la fonction publique, prise en </a:t>
            </a:r>
          </a:p>
          <a:p>
            <a:pPr algn="just">
              <a:spcBef>
                <a:spcPct val="0"/>
              </a:spcBef>
            </a:pPr>
            <a:r>
              <a:rPr lang="fr-FR" sz="1600" i="1" dirty="0">
                <a:latin typeface="Calibri" panose="020F0502020204030204" pitchFamily="34" charset="0"/>
                <a:ea typeface="Calibri" panose="020F0502020204030204" pitchFamily="34" charset="0"/>
              </a:rPr>
              <a:t>		application des 2°à 5°du I de l'article 40 de la loi du 6 août 2019.</a:t>
            </a:r>
          </a:p>
          <a:p>
            <a:pPr>
              <a:spcAft>
                <a:spcPts val="0"/>
              </a:spcAft>
            </a:pPr>
            <a:r>
              <a:rPr lang="fr-FR" sz="1600" i="1" dirty="0">
                <a:solidFill>
                  <a:srgbClr val="1F497D"/>
                </a:solidFill>
                <a:latin typeface="Calibri" panose="020F0502020204030204" pitchFamily="34" charset="0"/>
                <a:ea typeface="Calibri" panose="020F0502020204030204" pitchFamily="34" charset="0"/>
              </a:rPr>
              <a:t>		</a:t>
            </a:r>
            <a:r>
              <a:rPr lang="fr-FR" sz="1600" i="1" dirty="0">
                <a:latin typeface="Calibri" panose="020F0502020204030204" pitchFamily="34" charset="0"/>
                <a:ea typeface="Calibri" panose="020F0502020204030204" pitchFamily="34" charset="0"/>
              </a:rPr>
              <a:t>GT sur les projets de décret à inscrire à l’agenda social 2021</a:t>
            </a:r>
            <a:endParaRPr lang="fr-FR" sz="1600" dirty="0">
              <a:latin typeface="Calibri" panose="020F0502020204030204" pitchFamily="34" charset="0"/>
              <a:ea typeface="Calibri" panose="020F0502020204030204" pitchFamily="34" charset="0"/>
            </a:endParaRPr>
          </a:p>
          <a:p>
            <a:pPr algn="just">
              <a:spcBef>
                <a:spcPct val="0"/>
              </a:spcBef>
            </a:pPr>
            <a:endParaRPr lang="fr-FR" sz="1600" i="1" dirty="0">
              <a:latin typeface="Calibri" panose="020F0502020204030204" pitchFamily="34" charset="0"/>
              <a:ea typeface="Calibri" panose="020F0502020204030204" pitchFamily="34" charset="0"/>
            </a:endParaRPr>
          </a:p>
          <a:p>
            <a:pPr algn="just" eaLnBrk="1" hangingPunct="1">
              <a:spcBef>
                <a:spcPct val="0"/>
              </a:spcBef>
            </a:pPr>
            <a:endParaRPr lang="fr-FR" altLang="fr-FR" sz="900" i="1" dirty="0">
              <a:latin typeface="Calibri" panose="020F0502020204030204" pitchFamily="34" charset="0"/>
              <a:ea typeface="ＭＳ Ｐゴシック" panose="020B0600070205080204" pitchFamily="34" charset="-128"/>
              <a:cs typeface="Calibri" panose="020F0502020204030204" pitchFamily="34" charset="0"/>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3126802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E4E2DF8-5940-480B-BEF6-C7A8B14E4825}" type="slidenum">
              <a:rPr lang="fr-FR" altLang="fr-FR"/>
              <a:pPr/>
              <a:t>16</a:t>
            </a:fld>
            <a:endParaRPr lang="fr-FR" altLang="fr-FR"/>
          </a:p>
        </p:txBody>
      </p:sp>
      <p:sp>
        <p:nvSpPr>
          <p:cNvPr id="37891" name="Titre 1"/>
          <p:cNvSpPr>
            <a:spLocks noGrp="1"/>
          </p:cNvSpPr>
          <p:nvPr>
            <p:ph type="title"/>
          </p:nvPr>
        </p:nvSpPr>
        <p:spPr bwMode="auto">
          <a:xfrm>
            <a:off x="457200" y="27463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37892" name="Espace réservé du texte 5"/>
          <p:cNvSpPr>
            <a:spLocks noGrp="1"/>
          </p:cNvSpPr>
          <p:nvPr>
            <p:ph type="body" sz="half" idx="13"/>
          </p:nvPr>
        </p:nvSpPr>
        <p:spPr bwMode="auto">
          <a:xfrm>
            <a:off x="457200" y="832886"/>
            <a:ext cx="7994650" cy="558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just">
              <a:spcBef>
                <a:spcPct val="0"/>
              </a:spcBef>
              <a:buFont typeface="Arial" panose="020B0604020202020204" pitchFamily="34" charset="0"/>
              <a:buChar char="•"/>
            </a:pP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4.2</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sz="1800" i="1" dirty="0">
                <a:solidFill>
                  <a:srgbClr val="000000"/>
                </a:solidFill>
                <a:latin typeface="Calibri" charset="0"/>
                <a:ea typeface="Calibri" charset="0"/>
                <a:cs typeface="Calibri" charset="0"/>
              </a:rPr>
              <a:t>Exclure l’application du délai de carence pour les congés de maladie posés </a:t>
            </a:r>
            <a:r>
              <a:rPr lang="fr-FR" sz="1800" i="1" dirty="0">
                <a:latin typeface="Calibri" charset="0"/>
                <a:ea typeface="Calibri" charset="0"/>
                <a:cs typeface="Calibri" charset="0"/>
              </a:rPr>
              <a:t>pendant la grossesse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Art. 84 de la loi du 6 août 2019</a:t>
            </a:r>
          </a:p>
          <a:p>
            <a:pPr lvl="1" algn="just">
              <a:spcBef>
                <a:spcPct val="0"/>
              </a:spcBef>
            </a:pP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a:t>
            </a:r>
            <a:endParaRPr lang="fr-FR" altLang="fr-FR" sz="1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spcBef>
                <a:spcPct val="0"/>
              </a:spcBef>
              <a:buFont typeface="Arial" panose="020B0604020202020204" pitchFamily="34" charset="0"/>
              <a:buChar char="•"/>
            </a:pP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4.3</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Favoriser le recours au compte épargne temps au terme des congés familiaux</a:t>
            </a:r>
            <a:r>
              <a:rPr lang="fr-FR" altLang="fr-FR" sz="20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p>
          <a:p>
            <a:pPr marL="285750" indent="-285750" algn="just" eaLnBrk="1" hangingPunct="1">
              <a:spcBef>
                <a:spcPct val="0"/>
              </a:spcBef>
            </a:pPr>
            <a:r>
              <a:rPr lang="fr-FR" altLang="fr-FR" sz="20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Modification des décrets dans les trois versants :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Décret n°2020-287 du 20 mars 	     	    2020 relatif au bénéfice de plein droit des congés accumulés sur le compte épargne-   	    temps par les agents publics </a:t>
            </a:r>
          </a:p>
          <a:p>
            <a:pPr marL="285750" indent="-285750" algn="just" eaLnBrk="1" hangingPunct="1">
              <a:spcBef>
                <a:spcPct val="0"/>
              </a:spcBef>
            </a:pPr>
            <a:endParaRPr lang="fr-FR" altLang="fr-FR" sz="10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buFont typeface="Arial" panose="020B0604020202020204" pitchFamily="34" charset="0"/>
              <a:buChar char="•"/>
            </a:pP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4.4</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Sécuriser la situation des élèves et stagiaires enceintes au cours de leur scolarité en école de service public, ainsi que la prise du congé de paternité et d’accueil de l‘enfant durant la scolarité</a:t>
            </a:r>
            <a:endParaRPr lang="fr-FR" altLang="fr-FR" sz="18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r>
              <a:rPr lang="fr-FR" altLang="fr-FR" sz="16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Diagnostic avec les employeurs en cours</a:t>
            </a:r>
            <a:endParaRPr lang="fr-FR" altLang="fr-FR" sz="1600" i="1" dirty="0">
              <a:solidFill>
                <a:srgbClr val="FF000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endParaRPr lang="fr-FR" altLang="fr-FR" sz="1000" i="1" u="sng" dirty="0">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buFont typeface="Arial" panose="020B0604020202020204" pitchFamily="34" charset="0"/>
              <a:buChar char="•"/>
            </a:pP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4.5</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Assouplir les règles d’utilisation du congé parental</a:t>
            </a:r>
            <a:endParaRPr lang="fr-FR" altLang="fr-FR" sz="1800" i="1" dirty="0">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spcBef>
                <a:spcPct val="0"/>
              </a:spcBef>
            </a:pP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Décrets relatifs aux positions statutaires pour l'assouplissement des règles d'utilisation du congé parental : </a:t>
            </a:r>
            <a:r>
              <a:rPr lang="fr-FR" altLang="fr-FR" sz="1600" b="1" i="1" dirty="0">
                <a:latin typeface="Calibri" panose="020F0502020204030204" pitchFamily="34" charset="0"/>
                <a:ea typeface="ＭＳ Ｐゴシック" panose="020B0600070205080204" pitchFamily="34" charset="-128"/>
                <a:cs typeface="Calibri" panose="020F0502020204030204" pitchFamily="34" charset="0"/>
              </a:rPr>
              <a:t>Décret n°2020-529 du 5 mai 2020 modifiant les dispositions relatives au congé parental des fonctionnaires et à la disponibilité pour élever un enfant 	</a:t>
            </a:r>
          </a:p>
          <a:p>
            <a:pPr marL="285750" indent="-285750" algn="just" eaLnBrk="1" hangingPunct="1"/>
            <a:endParaRPr lang="fr-FR" altLang="fr-FR" sz="16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spcBef>
                <a:spcPct val="0"/>
              </a:spcBef>
            </a:pPr>
            <a:endParaRPr lang="fr-FR" altLang="fr-FR" sz="18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spcBef>
                <a:spcPct val="0"/>
              </a:spcBef>
            </a:pPr>
            <a:endParaRPr lang="fr-FR" altLang="fr-FR" sz="6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endParaRPr lang="fr-FR" altLang="fr-FR" sz="1800" dirty="0">
              <a:solidFill>
                <a:srgbClr val="7F7F7F"/>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buFont typeface="Arial" panose="020B0604020202020204" pitchFamily="34" charset="0"/>
              <a:buChar char="•"/>
            </a:pPr>
            <a:endParaRPr lang="fr-FR" altLang="fr-FR" sz="1800"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endParaRPr lang="fr-FR" alt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endParaRPr lang="fr-FR" altLang="fr-FR" sz="1800" dirty="0">
              <a:solidFill>
                <a:srgbClr val="002892"/>
              </a:solidFill>
              <a:latin typeface="Cambria" panose="02040503050406030204" pitchFamily="18" charset="0"/>
              <a:ea typeface="ＭＳ Ｐゴシック" panose="020B0600070205080204" pitchFamily="34" charset="-128"/>
            </a:endParaRPr>
          </a:p>
          <a:p>
            <a:pPr marL="285750" indent="-285750" algn="just" eaLnBrk="1" hangingPunct="1"/>
            <a:r>
              <a:rPr lang="fr-FR" altLang="fr-FR" sz="1800" b="1" dirty="0">
                <a:solidFill>
                  <a:srgbClr val="002892"/>
                </a:solidFill>
                <a:latin typeface="Cambria" panose="02040503050406030204" pitchFamily="18" charset="0"/>
                <a:ea typeface="ＭＳ Ｐゴシック" panose="020B0600070205080204" pitchFamily="34" charset="-128"/>
              </a:rPr>
              <a:t>	</a:t>
            </a:r>
            <a:endParaRPr lang="fr-FR" altLang="fr-FR" sz="1800" dirty="0">
              <a:solidFill>
                <a:srgbClr val="002892"/>
              </a:solidFill>
              <a:latin typeface="Cambria" panose="02040503050406030204" pitchFamily="18" charset="0"/>
              <a:ea typeface="ＭＳ Ｐゴシック" panose="020B0600070205080204" pitchFamily="34" charset="-128"/>
            </a:endParaRPr>
          </a:p>
          <a:p>
            <a:pPr marL="285750" indent="-285750" algn="just" eaLnBrk="1" hangingPunct="1"/>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1350947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9B8C23-73EB-4F35-900E-CA3F402C370E}" type="slidenum">
              <a:rPr lang="fr-FR" altLang="fr-FR"/>
              <a:pPr/>
              <a:t>17</a:t>
            </a:fld>
            <a:endParaRPr lang="fr-FR" altLang="fr-FR"/>
          </a:p>
        </p:txBody>
      </p:sp>
      <p:sp>
        <p:nvSpPr>
          <p:cNvPr id="39939" name="Titre 1"/>
          <p:cNvSpPr>
            <a:spLocks noGrp="1"/>
          </p:cNvSpPr>
          <p:nvPr>
            <p:ph type="title"/>
          </p:nvPr>
        </p:nvSpPr>
        <p:spPr bwMode="auto">
          <a:xfrm>
            <a:off x="457200" y="27463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39940" name="Espace réservé du texte 5"/>
          <p:cNvSpPr>
            <a:spLocks noGrp="1"/>
          </p:cNvSpPr>
          <p:nvPr>
            <p:ph type="body" sz="half" idx="13"/>
          </p:nvPr>
        </p:nvSpPr>
        <p:spPr bwMode="auto">
          <a:xfrm>
            <a:off x="457199" y="935802"/>
            <a:ext cx="8517835" cy="53775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just" eaLnBrk="1" hangingPunct="1">
              <a:spcBef>
                <a:spcPct val="0"/>
              </a:spcBef>
              <a:buFont typeface="Arial" panose="020B0604020202020204" pitchFamily="34" charset="0"/>
              <a:buChar char="•"/>
            </a:pP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4.6</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Encourager de nouvelles formes d’organisation du travail au bénéfice de l’égalité professionnelle et de la qualité de vie au travail</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a:t>
            </a:r>
          </a:p>
          <a:p>
            <a:pPr marL="285750" indent="-285750" algn="just" eaLnBrk="1" hangingPunct="1">
              <a:spcBef>
                <a:spcPct val="0"/>
              </a:spcBef>
            </a:pP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a:t>
            </a:r>
          </a:p>
          <a:p>
            <a:pPr marL="285750" indent="-285750" algn="just" eaLnBrk="1" hangingPunct="1">
              <a:spcBef>
                <a:spcPct val="0"/>
              </a:spcBef>
            </a:pP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Article 46 LTFP prévoit que « pendant une année à compter du jour de la naissance, un 	fonctionnaire allaitant son enfant peut bénéficier d’un aménagement d’horaire d’une heure 	maximum par jour, sous réserve des nécessités de service ». Report de l’action en 2021</a:t>
            </a:r>
          </a:p>
          <a:p>
            <a:pPr marL="285750" indent="-285750" algn="just" eaLnBrk="1" hangingPunct="1"/>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Article 49 LTFP qui modifie l’article 133 de la loi Sauvadet afin d’ouvrir la possibilité de 	recourir au télétravail de manière ponctuelle =&gt;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Décret n°2020-524 du 5 mai 2020 	modifiant le décret n°2016-151 du 11 février 2016 relatif aux conditions et modalités de 	mise en œuvre du télétravail dans la fonction publique et la magistrature</a:t>
            </a:r>
          </a:p>
          <a:p>
            <a:pPr marL="285750" indent="-285750" algn="just"/>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Ordonnance n° 2020-1447 du 25 novembre 2020 portant diverses mesures en matière de  	santé et de famille dans la fonction publique, prise en application des 2°à 5°du I de 	l'article 40 de la loi n° 2019-828 du 6 août 2019 de transformation de la fonction publique 	parue au JO du 26 novembre 2020. L’article 11 de cette ordonnance vise à rendre plus lisibles 	les congés liés à la parentalité en réorganisant les articles des trois lois statutaires listant le 	congé de maternité, le congé de naissance, le congé pour l'arrivée d'un enfant placé en vue de 	son adoption, le congé d'adoption et le congé de paternité et d'accueil de l'enfant</a:t>
            </a:r>
          </a:p>
          <a:p>
            <a:pPr marL="285750" indent="-285750" algn="just" eaLnBrk="1" hangingPunct="1"/>
            <a:endParaRPr lang="fr-FR" altLang="fr-FR" sz="9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spcBef>
                <a:spcPts val="0"/>
              </a:spcBef>
              <a:buFont typeface="Arial" panose="020B0604020202020204" pitchFamily="34" charset="0"/>
              <a:buChar char="•"/>
            </a:pP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4.7</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t>
            </a:r>
            <a:r>
              <a:rPr lang="fr-FR" altLang="fr-FR" sz="1800" b="1" dirty="0">
                <a:latin typeface="Calibri" panose="020F0502020204030204" pitchFamily="34" charset="0"/>
                <a:ea typeface="ＭＳ Ｐゴシック" panose="020B0600070205080204" pitchFamily="34" charset="-128"/>
                <a:cs typeface="Calibri" panose="020F0502020204030204" pitchFamily="34" charset="0"/>
              </a:rPr>
              <a:t> </a:t>
            </a:r>
            <a:r>
              <a:rPr lang="fr-FR" altLang="fr-FR" sz="1700" dirty="0">
                <a:latin typeface="Calibri" panose="020F0502020204030204" pitchFamily="34" charset="0"/>
                <a:ea typeface="ＭＳ Ｐゴシック" panose="020B0600070205080204" pitchFamily="34" charset="-128"/>
                <a:cs typeface="Calibri" panose="020F0502020204030204" pitchFamily="34" charset="0"/>
              </a:rPr>
              <a:t>Favoriser l’accès à une place en crèche pour les agents publics </a:t>
            </a:r>
          </a:p>
          <a:p>
            <a:pPr marL="285750" indent="-285750" algn="just" eaLnBrk="1" hangingPunct="1">
              <a:spcBef>
                <a:spcPts val="0"/>
              </a:spcBef>
            </a:pPr>
            <a:r>
              <a:rPr lang="fr-FR" altLang="fr-FR" sz="2000" dirty="0">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1 000 berceaux supplémentaires pour la FPE : 340 places réservées en 2019, 450 en 2020 et 210 en 2021</a:t>
            </a:r>
          </a:p>
          <a:p>
            <a:pPr marL="285750" indent="-285750" algn="just" eaLnBrk="1" hangingPunct="1"/>
            <a:endParaRPr lang="fr-FR" altLang="fr-FR" sz="1600"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endParaRPr lang="fr-FR" altLang="fr-FR" sz="1800" dirty="0">
              <a:solidFill>
                <a:srgbClr val="7F7F7F"/>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buFont typeface="Arial" panose="020B0604020202020204" pitchFamily="34" charset="0"/>
              <a:buChar char="•"/>
            </a:pPr>
            <a:endParaRPr lang="fr-FR" altLang="fr-FR" sz="1800"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endParaRPr lang="fr-FR" alt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endParaRPr lang="fr-FR" altLang="fr-FR" sz="1800" dirty="0">
              <a:solidFill>
                <a:srgbClr val="002892"/>
              </a:solidFill>
              <a:latin typeface="Cambria" panose="02040503050406030204" pitchFamily="18" charset="0"/>
              <a:ea typeface="ＭＳ Ｐゴシック" panose="020B0600070205080204" pitchFamily="34" charset="-128"/>
            </a:endParaRPr>
          </a:p>
          <a:p>
            <a:pPr marL="285750" indent="-285750" algn="just" eaLnBrk="1" hangingPunct="1"/>
            <a:r>
              <a:rPr lang="fr-FR" altLang="fr-FR" sz="1800" b="1" dirty="0">
                <a:solidFill>
                  <a:srgbClr val="002892"/>
                </a:solidFill>
                <a:latin typeface="Cambria" panose="02040503050406030204" pitchFamily="18" charset="0"/>
                <a:ea typeface="ＭＳ Ｐゴシック" panose="020B0600070205080204" pitchFamily="34" charset="-128"/>
              </a:rPr>
              <a:t>	</a:t>
            </a:r>
            <a:endParaRPr lang="fr-FR" altLang="fr-FR" sz="1800" dirty="0">
              <a:solidFill>
                <a:srgbClr val="002892"/>
              </a:solidFill>
              <a:latin typeface="Cambria" panose="02040503050406030204" pitchFamily="18" charset="0"/>
              <a:ea typeface="ＭＳ Ｐゴシック" panose="020B0600070205080204" pitchFamily="34" charset="-128"/>
            </a:endParaRPr>
          </a:p>
          <a:p>
            <a:pPr marL="285750" indent="-285750" algn="just" eaLnBrk="1" hangingPunct="1"/>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10" name="Rectangle 9"/>
          <p:cNvSpPr>
            <a:spLocks noChangeArrowheads="1"/>
          </p:cNvSpPr>
          <p:nvPr/>
        </p:nvSpPr>
        <p:spPr bwMode="auto">
          <a:xfrm>
            <a:off x="2249488" y="6400800"/>
            <a:ext cx="941387" cy="437322"/>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
        <p:nvSpPr>
          <p:cNvPr id="11" name="Rectangle 10"/>
          <p:cNvSpPr>
            <a:spLocks noChangeArrowheads="1"/>
          </p:cNvSpPr>
          <p:nvPr/>
        </p:nvSpPr>
        <p:spPr bwMode="auto">
          <a:xfrm>
            <a:off x="655983" y="6330000"/>
            <a:ext cx="7046844" cy="61689"/>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689085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FD3DE1C-1686-44B6-BA57-723C0F6CF0D1}" type="slidenum">
              <a:rPr lang="fr-FR" altLang="fr-FR"/>
              <a:pPr/>
              <a:t>18</a:t>
            </a:fld>
            <a:endParaRPr lang="fr-FR" altLang="fr-FR"/>
          </a:p>
        </p:txBody>
      </p:sp>
      <p:sp>
        <p:nvSpPr>
          <p:cNvPr id="41987" name="Titre 1"/>
          <p:cNvSpPr>
            <a:spLocks noGrp="1"/>
          </p:cNvSpPr>
          <p:nvPr>
            <p:ph type="title"/>
          </p:nvPr>
        </p:nvSpPr>
        <p:spPr bwMode="auto">
          <a:xfrm>
            <a:off x="457200" y="274638"/>
            <a:ext cx="8229600" cy="38100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41988" name="Espace réservé du texte 5"/>
          <p:cNvSpPr>
            <a:spLocks noGrp="1"/>
          </p:cNvSpPr>
          <p:nvPr>
            <p:ph type="body" sz="half" idx="13"/>
          </p:nvPr>
        </p:nvSpPr>
        <p:spPr bwMode="auto">
          <a:xfrm>
            <a:off x="457200" y="655638"/>
            <a:ext cx="8229600" cy="558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r>
              <a:rPr lang="fr-FR" altLang="fr-FR" sz="18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Axe 5 : RENFORCER LA PREVENTION ET LA LUTTE CONTRE LES VIOLENCES SEXUELLES, LE HARCELEMENT ET LES AGISSEMENTS SEXISTES</a:t>
            </a:r>
          </a:p>
          <a:p>
            <a:pPr algn="just" eaLnBrk="1" hangingPunct="1"/>
            <a:endParaRPr lang="fr-FR" altLang="fr-FR" sz="8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Char char="•"/>
            </a:pP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5.1</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Faire de la lutte contre les violences sexuelles et sexistes une thématique obligatoire des plans d’action « égalité professionnelle » des employeurs publics</a:t>
            </a:r>
          </a:p>
          <a:p>
            <a:pPr lvl="1" algn="just" eaLnBrk="1" hangingPunct="1"/>
            <a:r>
              <a:rPr lang="fr-FR" altLang="fr-FR" sz="1600" b="1" i="1" dirty="0">
                <a:solidFill>
                  <a:srgbClr val="000000"/>
                </a:solidFill>
                <a:ea typeface="ＭＳ Ｐゴシック" panose="020B0600070205080204" pitchFamily="34" charset="-128"/>
                <a:cs typeface="Calibri" panose="020F0502020204030204" pitchFamily="34" charset="0"/>
              </a:rPr>
              <a:t>=&gt; Décret n° 2020-528 du 4 mai 2020 définissant les modalités d'élaboration et de mise en œuvre des plans d'action relatifs à l'égalité professionnelle dans la fonction publique</a:t>
            </a:r>
          </a:p>
          <a:p>
            <a:pPr lvl="1" algn="just" eaLnBrk="1" hangingPunct="1"/>
            <a:endParaRPr lang="fr-FR" altLang="fr-FR" sz="1600" dirty="0">
              <a:ea typeface="ＭＳ Ｐゴシック" panose="020B0600070205080204" pitchFamily="34" charset="-128"/>
              <a:cs typeface="Calibri" panose="020F0502020204030204" pitchFamily="34" charset="0"/>
            </a:endParaRPr>
          </a:p>
          <a:p>
            <a:pPr marL="742950" lvl="1" indent="-285750" algn="just" eaLnBrk="1" hangingPunct="1"/>
            <a:endParaRPr lang="fr-FR" altLang="fr-FR" sz="400" dirty="0">
              <a:solidFill>
                <a:srgbClr val="002892"/>
              </a:solidFill>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Char char="•"/>
            </a:pP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5.2</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Mettre en place un dispositif de signalement, de traitement et de suivi des violences sexuelles et sexistes auprès de chaque employeur public</a:t>
            </a:r>
          </a:p>
          <a:p>
            <a:pPr algn="just" eaLnBrk="1" hangingPunct="1"/>
            <a:r>
              <a:rPr lang="fr-FR" altLang="fr-FR" sz="2000" i="1" dirty="0">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Art. 80 de la loi du 6 août 2019 =&gt; </a:t>
            </a:r>
            <a:r>
              <a:rPr lang="fr-FR" altLang="fr-FR" sz="1600" b="1" i="1" dirty="0">
                <a:latin typeface="Calibri" panose="020F0502020204030204" pitchFamily="34" charset="0"/>
                <a:ea typeface="ＭＳ Ｐゴシック" panose="020B0600070205080204" pitchFamily="34" charset="-128"/>
                <a:cs typeface="Calibri" panose="020F0502020204030204" pitchFamily="34" charset="0"/>
              </a:rPr>
              <a:t>Décret n° 2020-256 du 13 mars 2020 relatif au 	dispositif de signalement des actes de violence, de discrimination, de harcèlement et 	d'agissements sexistes dans la fonction publique </a:t>
            </a:r>
          </a:p>
          <a:p>
            <a:pPr algn="just" eaLnBrk="1" hangingPunct="1"/>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Elaboration d’une charte de fonctionnement des dispositifs de signalement et de 	traitement des situations de violences sexuelles, de harcèlement sexuel ou moral et 	d’agissements sexistes, soumise au COSUI de juillet et publiée en novembre 2019</a:t>
            </a:r>
          </a:p>
          <a:p>
            <a:pPr algn="just"/>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Fiche méthodologique diffusée à l’ensemble des employeurs publics en juin 2020</a:t>
            </a:r>
          </a:p>
          <a:p>
            <a:pPr algn="just" eaLnBrk="1" hangingPunct="1"/>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Point 2 de l’ordre du jour du COSUI d’aujourd’hui</a:t>
            </a:r>
          </a:p>
          <a:p>
            <a:pPr algn="just" eaLnBrk="1" hangingPunct="1"/>
            <a:endParaRPr lang="fr-FR" altLang="fr-FR" sz="4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6" name="Rectangle 5"/>
          <p:cNvSpPr>
            <a:spLocks noChangeArrowheads="1"/>
          </p:cNvSpPr>
          <p:nvPr/>
        </p:nvSpPr>
        <p:spPr bwMode="auto">
          <a:xfrm>
            <a:off x="2249488" y="6380922"/>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833161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09DA738-C061-47C8-B561-C6BA6A184854}" type="slidenum">
              <a:rPr lang="fr-FR" altLang="fr-FR"/>
              <a:pPr/>
              <a:t>19</a:t>
            </a:fld>
            <a:endParaRPr lang="fr-FR" altLang="fr-FR"/>
          </a:p>
        </p:txBody>
      </p:sp>
      <p:sp>
        <p:nvSpPr>
          <p:cNvPr id="44035" name="Titre 1"/>
          <p:cNvSpPr>
            <a:spLocks noGrp="1"/>
          </p:cNvSpPr>
          <p:nvPr>
            <p:ph type="title"/>
          </p:nvPr>
        </p:nvSpPr>
        <p:spPr bwMode="auto">
          <a:xfrm>
            <a:off x="457200" y="274638"/>
            <a:ext cx="8229600" cy="38100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44036" name="Espace réservé du texte 5"/>
          <p:cNvSpPr>
            <a:spLocks noGrp="1"/>
          </p:cNvSpPr>
          <p:nvPr>
            <p:ph type="body" sz="half" idx="13"/>
          </p:nvPr>
        </p:nvSpPr>
        <p:spPr bwMode="auto">
          <a:xfrm>
            <a:off x="457200" y="464024"/>
            <a:ext cx="8229600" cy="5917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endParaRPr lang="fr-FR" altLang="fr-FR" sz="500"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8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5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spcBef>
                <a:spcPct val="0"/>
              </a:spcBef>
              <a:buFont typeface="Arial" panose="020B0604020202020204" pitchFamily="34" charset="0"/>
              <a:buChar char="•"/>
            </a:pP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5.3</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Former les publics prioritaires (encadrants, agents des services RH, représentants du personnel, assistants sociaux, élèves des ESP) à la prévention et à la lutte contre les violences sexuelles et sexistes</a:t>
            </a:r>
          </a:p>
          <a:p>
            <a:pPr algn="just" eaLnBrk="1" hangingPunct="1">
              <a:spcBef>
                <a:spcPct val="0"/>
              </a:spcBef>
            </a:pPr>
            <a:r>
              <a:rPr lang="fr-FR" altLang="fr-FR" sz="1800" i="1" dirty="0">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Publication du référentiel de formation en novembre 2019</a:t>
            </a:r>
          </a:p>
          <a:p>
            <a:pPr algn="just" eaLnBrk="1" hangingPunct="1"/>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Marché interministériel porté par les MS en 2019 auxquels six ministères ont adhéré, complété au printemps 2021 par une offre de formation interministérielle à distance </a:t>
            </a:r>
          </a:p>
          <a:p>
            <a:pPr algn="just"/>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Une enquête de la DGAFP portant sur les valeurs républicaines adressée en 	septembre 2020 a fait apparaitre que la formation à l’égalité professionnelle entre les 	femmes et 	les hommes, à la lutte contre les stéréotypes de genre et la lutte contre les 	violences 	sexuelles et sexistes a été suivie par les élèves et stagiaires en formation initiale 	statutaire pour 88% des écoles répondantes et par le personnel pédagogique, les 	intervenants dont membres de jury pour 36% des écoles répondantes.</a:t>
            </a:r>
          </a:p>
          <a:p>
            <a:pPr algn="just"/>
            <a:endPar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buFont typeface="Arial"/>
              <a:buChar char="•"/>
            </a:pP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5.4</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Accompagner les agents victimes de violences </a:t>
            </a:r>
          </a:p>
          <a:p>
            <a:pPr algn="just" eaLnBrk="1" hangingPunct="1"/>
            <a:r>
              <a:rPr lang="fr-FR" altLang="fr-FR" sz="1800" i="1" dirty="0">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Les dispositifs de signalement et de traitement des violences mis en place dans le cadre 	du décret du 13 mars 2020 doivent prévoir </a:t>
            </a:r>
            <a:r>
              <a:rPr lang="fr-FR" altLang="fr-FR" sz="1600" i="1" dirty="0">
                <a:latin typeface="+mn-lt"/>
                <a:ea typeface="ＭＳ Ｐゴシック" panose="020B0600070205080204" pitchFamily="34" charset="-128"/>
                <a:cs typeface="Calibri" panose="020F0502020204030204" pitchFamily="34" charset="0"/>
              </a:rPr>
              <a:t>une </a:t>
            </a:r>
            <a:r>
              <a:rPr lang="fr-FR" sz="1600" i="1" dirty="0">
                <a:latin typeface="+mn-lt"/>
              </a:rPr>
              <a:t>procédure d'orientation des agents 	victimes 	de tels actes ou agissements vers les services et professionnels compétents chargés de 	leur accompagnement et de leur soutien ;</a:t>
            </a:r>
            <a:endParaRPr lang="fr-FR" altLang="fr-FR" sz="1600" i="1" dirty="0">
              <a:solidFill>
                <a:srgbClr val="002892"/>
              </a:solidFill>
              <a:latin typeface="+mn-lt"/>
              <a:ea typeface="ＭＳ Ｐゴシック" panose="020B0600070205080204" pitchFamily="34" charset="-128"/>
              <a:cs typeface="Calibri" panose="020F0502020204030204" pitchFamily="34" charset="0"/>
            </a:endParaRPr>
          </a:p>
          <a:p>
            <a:pPr algn="just" eaLnBrk="1" hangingPunct="1"/>
            <a:endParaRPr lang="fr-FR" altLang="fr-FR" sz="16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1800" dirty="0">
              <a:solidFill>
                <a:srgbClr val="002892"/>
              </a:solidFill>
              <a:latin typeface="Cambria" panose="02040503050406030204" pitchFamily="18" charset="0"/>
              <a:ea typeface="ＭＳ Ｐゴシック" panose="020B0600070205080204" pitchFamily="34" charset="-128"/>
            </a:endParaRPr>
          </a:p>
          <a:p>
            <a:pPr algn="just" eaLnBrk="1" hangingPunct="1"/>
            <a:r>
              <a:rPr lang="fr-FR" altLang="fr-FR" sz="1800" b="1" dirty="0">
                <a:solidFill>
                  <a:srgbClr val="002892"/>
                </a:solidFill>
                <a:latin typeface="Cambria" panose="02040503050406030204" pitchFamily="18" charset="0"/>
                <a:ea typeface="ＭＳ Ｐゴシック" panose="020B0600070205080204" pitchFamily="34" charset="-128"/>
              </a:rPr>
              <a:t>	</a:t>
            </a:r>
            <a:endParaRPr lang="fr-FR" altLang="fr-FR" sz="1800" dirty="0">
              <a:solidFill>
                <a:srgbClr val="002892"/>
              </a:solidFill>
              <a:latin typeface="Cambria" panose="02040503050406030204" pitchFamily="18" charset="0"/>
              <a:ea typeface="ＭＳ Ｐゴシック" panose="020B0600070205080204" pitchFamily="34" charset="-128"/>
            </a:endParaRPr>
          </a:p>
          <a:p>
            <a:pPr algn="just" eaLnBrk="1" hangingPunct="1"/>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88547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1"/>
          <p:cNvSpPr>
            <a:spLocks noGrp="1"/>
          </p:cNvSpPr>
          <p:nvPr>
            <p:ph type="title"/>
          </p:nvPr>
        </p:nvSpPr>
        <p:spPr bwMode="auto">
          <a:xfrm>
            <a:off x="298174" y="211358"/>
            <a:ext cx="8577469" cy="355172"/>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400" b="1" dirty="0">
                <a:latin typeface="Section-Medium" charset="0"/>
                <a:ea typeface="ＭＳ Ｐゴシック" panose="020B0600070205080204" pitchFamily="34" charset="-128"/>
              </a:rPr>
              <a:t>ORDRE DU JOUR</a:t>
            </a:r>
          </a:p>
        </p:txBody>
      </p:sp>
      <p:sp>
        <p:nvSpPr>
          <p:cNvPr id="2" name="ZoneTexte 1"/>
          <p:cNvSpPr txBox="1"/>
          <p:nvPr/>
        </p:nvSpPr>
        <p:spPr>
          <a:xfrm>
            <a:off x="298174" y="655983"/>
            <a:ext cx="8577469" cy="4093428"/>
          </a:xfrm>
          <a:prstGeom prst="rect">
            <a:avLst/>
          </a:prstGeom>
          <a:noFill/>
        </p:spPr>
        <p:txBody>
          <a:bodyPr wrap="square" rtlCol="0">
            <a:spAutoFit/>
          </a:bodyPr>
          <a:lstStyle/>
          <a:p>
            <a:pPr algn="just"/>
            <a:r>
              <a:rPr lang="fr-FR" sz="2000" dirty="0">
                <a:latin typeface="Section-Bold"/>
              </a:rPr>
              <a:t> </a:t>
            </a:r>
          </a:p>
          <a:p>
            <a:pPr algn="just"/>
            <a:r>
              <a:rPr lang="fr-FR" sz="2000" dirty="0"/>
              <a:t>1. Point général sur la mise en œuvre de l’accord relatif à l’égalité professionnelle entre les femmes et les hommes dans la fonction publique du 30 novembre 2018</a:t>
            </a:r>
          </a:p>
          <a:p>
            <a:pPr algn="just"/>
            <a:r>
              <a:rPr lang="fr-FR" sz="2000" dirty="0"/>
              <a:t> </a:t>
            </a:r>
          </a:p>
          <a:p>
            <a:pPr algn="just"/>
            <a:r>
              <a:rPr lang="fr-FR" sz="2000" dirty="0"/>
              <a:t>2. Mise en place des plans d’action en faveur de l’égalité professionnelle, conformément au décret n° 2020-528 du 4 mai 2020 et déploiement des dispositifs de signalement </a:t>
            </a:r>
          </a:p>
          <a:p>
            <a:pPr algn="just"/>
            <a:r>
              <a:rPr lang="fr-FR" sz="2000" dirty="0"/>
              <a:t> </a:t>
            </a:r>
          </a:p>
          <a:p>
            <a:pPr algn="just"/>
            <a:r>
              <a:rPr lang="fr-FR" sz="2000" dirty="0"/>
              <a:t>3. Intervention d’un grand témoin sur l’égalité professionnelle : Aline CREPIN, membre de la commission nationale Egalité et Diversité de l'Association Nationale des DRH</a:t>
            </a:r>
          </a:p>
          <a:p>
            <a:pPr algn="just"/>
            <a:r>
              <a:rPr lang="fr-FR" sz="2000" dirty="0">
                <a:latin typeface="Section-Bold"/>
              </a:rPr>
              <a:t>	</a:t>
            </a:r>
            <a:endParaRPr lang="fr-FR" sz="2000" dirty="0"/>
          </a:p>
        </p:txBody>
      </p:sp>
    </p:spTree>
    <p:extLst>
      <p:ext uri="{BB962C8B-B14F-4D97-AF65-F5344CB8AC3E}">
        <p14:creationId xmlns:p14="http://schemas.microsoft.com/office/powerpoint/2010/main" val="1803294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09DA738-C061-47C8-B561-C6BA6A184854}" type="slidenum">
              <a:rPr lang="fr-FR" altLang="fr-FR"/>
              <a:pPr/>
              <a:t>20</a:t>
            </a:fld>
            <a:endParaRPr lang="fr-FR" altLang="fr-FR"/>
          </a:p>
        </p:txBody>
      </p:sp>
      <p:sp>
        <p:nvSpPr>
          <p:cNvPr id="44035" name="Titre 1"/>
          <p:cNvSpPr>
            <a:spLocks noGrp="1"/>
          </p:cNvSpPr>
          <p:nvPr>
            <p:ph type="title"/>
          </p:nvPr>
        </p:nvSpPr>
        <p:spPr bwMode="auto">
          <a:xfrm>
            <a:off x="457200" y="274638"/>
            <a:ext cx="8229600" cy="38100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44036" name="Espace réservé du texte 5"/>
          <p:cNvSpPr>
            <a:spLocks noGrp="1"/>
          </p:cNvSpPr>
          <p:nvPr>
            <p:ph type="body" sz="half" idx="13"/>
          </p:nvPr>
        </p:nvSpPr>
        <p:spPr bwMode="auto">
          <a:xfrm>
            <a:off x="457200" y="464024"/>
            <a:ext cx="8229600" cy="5917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endParaRPr lang="fr-FR" altLang="fr-FR" sz="500"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8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5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a:buFont typeface="Arial"/>
              <a:buChar char="•"/>
            </a:pP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Action 5.5 : </a:t>
            </a:r>
            <a:r>
              <a:rPr lang="fr-FR" altLang="fr-FR" sz="1800" dirty="0">
                <a:latin typeface="Calibri" panose="020F0502020204030204" pitchFamily="34" charset="0"/>
                <a:ea typeface="ＭＳ Ｐゴシック" panose="020B0600070205080204" pitchFamily="34" charset="-128"/>
                <a:cs typeface="Calibri" panose="020F0502020204030204" pitchFamily="34" charset="0"/>
              </a:rPr>
              <a:t>Responsabiliser les employeurs dans la conduite de l’action disciplinaire</a:t>
            </a:r>
          </a:p>
          <a:p>
            <a:pPr algn="just"/>
            <a:r>
              <a:rPr lang="fr-FR" altLang="fr-FR" sz="2000" i="1" dirty="0">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Publication d’un guide spécifique sur le traitement statutaire et disciplinaire des 	violences sexuelles et sexistes dans la fonction publique  en cours de finalisation</a:t>
            </a:r>
          </a:p>
          <a:p>
            <a:pPr algn="just"/>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=&gt; Publication dans le Rapport annuel 2020 sur l’état de la fonction publique, d’une 	deuxième édition du tableau statistique spécifique relatifs aux sanctions disciplinaires 	prononcées dans la FPE en 2019 pour des faits de violences sexuelles et sexistes </a:t>
            </a:r>
          </a:p>
          <a:p>
            <a:pPr algn="just" eaLnBrk="1" hangingPunct="1">
              <a:spcBef>
                <a:spcPct val="0"/>
              </a:spcBef>
              <a:buFont typeface="Arial" panose="020B0604020202020204" pitchFamily="34" charset="0"/>
              <a:buChar char="•"/>
            </a:pPr>
            <a:endParaRPr lang="fr-FR" altLang="fr-FR" sz="5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spcBef>
                <a:spcPct val="0"/>
              </a:spcBef>
              <a:buFont typeface="Arial" panose="020B0604020202020204" pitchFamily="34" charset="0"/>
              <a:buChar char="•"/>
            </a:pPr>
            <a:endPar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spcBef>
                <a:spcPct val="0"/>
              </a:spcBef>
            </a:pPr>
            <a:endParaRPr lang="fr-FR" altLang="fr-FR" sz="2000" i="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spcBef>
                <a:spcPct val="0"/>
              </a:spcBef>
              <a:buFont typeface="Arial" panose="020B0604020202020204" pitchFamily="34" charset="0"/>
              <a:buChar char="•"/>
            </a:pPr>
            <a:endParaRPr lang="fr-FR" altLang="fr-FR" sz="1600" i="1" dirty="0">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600" i="1" dirty="0">
              <a:solidFill>
                <a:srgbClr val="002892"/>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endParaRPr lang="fr-FR" altLang="fr-FR" sz="1800" dirty="0">
              <a:solidFill>
                <a:srgbClr val="002892"/>
              </a:solidFill>
              <a:latin typeface="Cambria" panose="02040503050406030204" pitchFamily="18" charset="0"/>
              <a:ea typeface="ＭＳ Ｐゴシック" panose="020B0600070205080204" pitchFamily="34" charset="-128"/>
            </a:endParaRPr>
          </a:p>
          <a:p>
            <a:pPr algn="just" eaLnBrk="1" hangingPunct="1"/>
            <a:r>
              <a:rPr lang="fr-FR" altLang="fr-FR" sz="1800" b="1" dirty="0">
                <a:solidFill>
                  <a:srgbClr val="002892"/>
                </a:solidFill>
                <a:latin typeface="Cambria" panose="02040503050406030204" pitchFamily="18" charset="0"/>
                <a:ea typeface="ＭＳ Ｐゴシック" panose="020B0600070205080204" pitchFamily="34" charset="-128"/>
              </a:rPr>
              <a:t>	</a:t>
            </a:r>
            <a:endParaRPr lang="fr-FR" altLang="fr-FR" sz="1800" dirty="0">
              <a:solidFill>
                <a:srgbClr val="002892"/>
              </a:solidFill>
              <a:latin typeface="Cambria" panose="02040503050406030204" pitchFamily="18" charset="0"/>
              <a:ea typeface="ＭＳ Ｐゴシック" panose="020B0600070205080204" pitchFamily="34" charset="-128"/>
            </a:endParaRPr>
          </a:p>
          <a:p>
            <a:pPr algn="just" eaLnBrk="1" hangingPunct="1"/>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3924455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1"/>
          <p:cNvSpPr>
            <a:spLocks noGrp="1"/>
          </p:cNvSpPr>
          <p:nvPr>
            <p:ph type="title"/>
          </p:nvPr>
        </p:nvSpPr>
        <p:spPr bwMode="auto">
          <a:xfrm>
            <a:off x="298174" y="211358"/>
            <a:ext cx="8577469" cy="355172"/>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400" b="1" dirty="0">
                <a:latin typeface="Section-Medium" charset="0"/>
                <a:ea typeface="ＭＳ Ｐゴシック" panose="020B0600070205080204" pitchFamily="34" charset="-128"/>
              </a:rPr>
              <a:t>ORDRE DU JOUR</a:t>
            </a:r>
          </a:p>
        </p:txBody>
      </p:sp>
      <p:sp>
        <p:nvSpPr>
          <p:cNvPr id="2" name="ZoneTexte 1"/>
          <p:cNvSpPr txBox="1"/>
          <p:nvPr/>
        </p:nvSpPr>
        <p:spPr>
          <a:xfrm>
            <a:off x="298174" y="655983"/>
            <a:ext cx="8577469" cy="4093428"/>
          </a:xfrm>
          <a:prstGeom prst="rect">
            <a:avLst/>
          </a:prstGeom>
          <a:noFill/>
        </p:spPr>
        <p:txBody>
          <a:bodyPr wrap="square" rtlCol="0">
            <a:spAutoFit/>
          </a:bodyPr>
          <a:lstStyle/>
          <a:p>
            <a:pPr algn="just"/>
            <a:r>
              <a:rPr lang="fr-FR" sz="2000" dirty="0">
                <a:latin typeface="Section-Bold"/>
              </a:rPr>
              <a:t> </a:t>
            </a:r>
          </a:p>
          <a:p>
            <a:pPr algn="just"/>
            <a:r>
              <a:rPr lang="fr-FR" sz="2000" dirty="0">
                <a:solidFill>
                  <a:schemeClr val="tx1">
                    <a:lumMod val="50000"/>
                    <a:lumOff val="50000"/>
                  </a:schemeClr>
                </a:solidFill>
              </a:rPr>
              <a:t>1. Point général sur la mise en œuvre de l’accord relatif à l’égalité professionnelle entre les femmes et les hommes dans la fonction publique du 30 novembre 2018</a:t>
            </a:r>
          </a:p>
          <a:p>
            <a:pPr algn="just"/>
            <a:r>
              <a:rPr lang="fr-FR" sz="2000" dirty="0"/>
              <a:t> </a:t>
            </a:r>
          </a:p>
          <a:p>
            <a:pPr algn="just"/>
            <a:r>
              <a:rPr lang="fr-FR" sz="2000" dirty="0"/>
              <a:t>2. Mise en place des plans d’action en faveur de l’égalité professionnelle, conformément au décret n° 2020-528 du 4 mai 2020 et point sur le déploiement des dispositifs de signalement </a:t>
            </a:r>
          </a:p>
          <a:p>
            <a:pPr algn="just"/>
            <a:r>
              <a:rPr lang="fr-FR" sz="2000" dirty="0">
                <a:solidFill>
                  <a:schemeClr val="tx1">
                    <a:lumMod val="50000"/>
                    <a:lumOff val="50000"/>
                  </a:schemeClr>
                </a:solidFill>
              </a:rPr>
              <a:t> </a:t>
            </a:r>
          </a:p>
          <a:p>
            <a:pPr algn="just"/>
            <a:r>
              <a:rPr lang="fr-FR" sz="2000" dirty="0">
                <a:solidFill>
                  <a:schemeClr val="tx1">
                    <a:lumMod val="50000"/>
                    <a:lumOff val="50000"/>
                  </a:schemeClr>
                </a:solidFill>
              </a:rPr>
              <a:t>3. Intervention d’un grand témoin sur l’égalité professionnelle : Aline CREPIN, membre de la commission nationale Egalité et Diversité de l'Association Nationale des DRH</a:t>
            </a:r>
          </a:p>
          <a:p>
            <a:pPr algn="just"/>
            <a:r>
              <a:rPr lang="fr-FR" sz="2000" dirty="0">
                <a:solidFill>
                  <a:schemeClr val="tx1">
                    <a:lumMod val="50000"/>
                    <a:lumOff val="50000"/>
                  </a:schemeClr>
                </a:solidFill>
                <a:latin typeface="Section-Bold"/>
              </a:rPr>
              <a:t>	</a:t>
            </a:r>
            <a:endParaRPr lang="fr-FR" sz="2000" dirty="0">
              <a:solidFill>
                <a:schemeClr val="tx1">
                  <a:lumMod val="50000"/>
                  <a:lumOff val="50000"/>
                </a:schemeClr>
              </a:solidFill>
            </a:endParaRPr>
          </a:p>
        </p:txBody>
      </p:sp>
    </p:spTree>
    <p:extLst>
      <p:ext uri="{BB962C8B-B14F-4D97-AF65-F5344CB8AC3E}">
        <p14:creationId xmlns:p14="http://schemas.microsoft.com/office/powerpoint/2010/main" val="1478989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bwMode="auto">
          <a:xfrm>
            <a:off x="293688" y="274638"/>
            <a:ext cx="8583612" cy="629823"/>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  2 - D</a:t>
            </a:r>
            <a:r>
              <a:rPr lang="fr-FR" sz="2000" b="1" dirty="0">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 et plans d’action égalité dans les départements ministériels</a:t>
            </a:r>
            <a:endParaRPr lang="fr-FR" altLang="fr-FR" sz="1200" b="1" dirty="0">
              <a:latin typeface="Section-Medium" charset="0"/>
              <a:ea typeface="ＭＳ Ｐゴシック" panose="020B0600070205080204" pitchFamily="34" charset="-128"/>
            </a:endParaRPr>
          </a:p>
        </p:txBody>
      </p:sp>
      <p:sp>
        <p:nvSpPr>
          <p:cNvPr id="19459" name="Rectangle 3"/>
          <p:cNvSpPr>
            <a:spLocks noGrp="1" noChangeArrowheads="1"/>
          </p:cNvSpPr>
          <p:nvPr>
            <p:ph type="body" idx="4294967295"/>
          </p:nvPr>
        </p:nvSpPr>
        <p:spPr bwMode="auto">
          <a:xfrm>
            <a:off x="204901" y="1013791"/>
            <a:ext cx="8761186" cy="58197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80000"/>
              </a:lnSpc>
              <a:buNone/>
            </a:pP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Élaboration et mise en œuvre des Plans d’action égalité professionnelle </a:t>
            </a:r>
          </a:p>
          <a:p>
            <a:pPr algn="just">
              <a:lnSpc>
                <a:spcPct val="80000"/>
              </a:lnSpc>
              <a:buNone/>
            </a:pPr>
            <a:endParaRPr 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a:lnSpc>
                <a:spcPct val="80000"/>
              </a:lnSpc>
              <a:buNone/>
            </a:pPr>
            <a:r>
              <a:rPr 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Rappel : cadre juridique et méthodologique des plans d’action</a:t>
            </a:r>
          </a:p>
          <a:p>
            <a:pPr>
              <a:lnSpc>
                <a:spcPct val="80000"/>
              </a:lnSpc>
            </a:pPr>
            <a:r>
              <a:rPr lang="fr-FR" sz="1600" dirty="0"/>
              <a:t>Accord du 30 novembre 2018 - Axe 1 - Mesure 1.1 : Rendre obligatoire pour tout employeur public l’élaboration et la mise en œuvre d’un plan d’action « égalité professionnelle »</a:t>
            </a:r>
          </a:p>
          <a:p>
            <a:pPr>
              <a:lnSpc>
                <a:spcPct val="80000"/>
              </a:lnSpc>
            </a:pPr>
            <a:r>
              <a:rPr lang="fr-FR" sz="1600" dirty="0">
                <a:latin typeface="Calibri" panose="020F0502020204030204" pitchFamily="34" charset="0"/>
                <a:ea typeface="ＭＳ Ｐゴシック" panose="020B0600070205080204" pitchFamily="34" charset="-128"/>
                <a:cs typeface="Calibri" panose="020F0502020204030204" pitchFamily="34" charset="0"/>
              </a:rPr>
              <a:t>Mesure reprise dans la </a:t>
            </a:r>
            <a:r>
              <a:rPr lang="fr-FR" sz="1600" b="1" i="1" dirty="0">
                <a:latin typeface="Calibri" panose="020F0502020204030204" pitchFamily="34" charset="0"/>
                <a:ea typeface="ＭＳ Ｐゴシック" panose="020B0600070205080204" pitchFamily="34" charset="-128"/>
                <a:cs typeface="Calibri" panose="020F0502020204030204" pitchFamily="34" charset="0"/>
              </a:rPr>
              <a:t>loi TFP du 6 aout 2019</a:t>
            </a:r>
            <a:r>
              <a:rPr lang="fr-FR" sz="1600" b="1" dirty="0">
                <a:latin typeface="Calibri" panose="020F0502020204030204" pitchFamily="34" charset="0"/>
                <a:ea typeface="ＭＳ Ｐゴシック" panose="020B0600070205080204" pitchFamily="34" charset="-128"/>
                <a:cs typeface="Calibri" panose="020F0502020204030204" pitchFamily="34" charset="0"/>
              </a:rPr>
              <a:t>, article 80 </a:t>
            </a:r>
            <a:r>
              <a:rPr lang="fr-FR" sz="1600" dirty="0">
                <a:latin typeface="Calibri" panose="020F0502020204030204" pitchFamily="34" charset="0"/>
                <a:ea typeface="ＭＳ Ｐゴシック" panose="020B0600070205080204" pitchFamily="34" charset="-128"/>
                <a:cs typeface="Calibri" panose="020F0502020204030204" pitchFamily="34" charset="0"/>
              </a:rPr>
              <a:t>et intégrée dans le </a:t>
            </a:r>
            <a:r>
              <a:rPr lang="fr-FR" sz="1600" b="1" dirty="0">
                <a:latin typeface="Calibri" panose="020F0502020204030204" pitchFamily="34" charset="0"/>
                <a:ea typeface="ＭＳ Ｐゴシック" panose="020B0600070205080204" pitchFamily="34" charset="-128"/>
                <a:cs typeface="Calibri" panose="020F0502020204030204" pitchFamily="34" charset="0"/>
              </a:rPr>
              <a:t>SGF</a:t>
            </a:r>
            <a:r>
              <a:rPr lang="fr-FR" sz="1600" dirty="0">
                <a:latin typeface="Calibri" panose="020F0502020204030204" pitchFamily="34" charset="0"/>
                <a:ea typeface="ＭＳ Ｐゴシック" panose="020B0600070205080204" pitchFamily="34" charset="-128"/>
                <a:cs typeface="Calibri" panose="020F0502020204030204" pitchFamily="34" charset="0"/>
              </a:rPr>
              <a:t> </a:t>
            </a:r>
            <a:r>
              <a:rPr lang="fr-FR" sz="1600" b="1" i="1" dirty="0">
                <a:latin typeface="Calibri" panose="020F0502020204030204" pitchFamily="34" charset="0"/>
                <a:ea typeface="ＭＳ Ｐゴシック" panose="020B0600070205080204" pitchFamily="34" charset="-128"/>
                <a:cs typeface="Calibri" panose="020F0502020204030204" pitchFamily="34" charset="0"/>
              </a:rPr>
              <a:t>Loi n° 83-634 du 13 juillet 1983 portant droits et obligations des fonctionnaires</a:t>
            </a:r>
            <a:r>
              <a:rPr lang="fr-FR" sz="1600" dirty="0"/>
              <a:t>, article 6 </a:t>
            </a:r>
            <a:r>
              <a:rPr lang="fr-FR" sz="1600" i="1" dirty="0" err="1"/>
              <a:t>septies</a:t>
            </a:r>
            <a:r>
              <a:rPr lang="fr-FR" sz="1600" i="1" dirty="0"/>
              <a:t> </a:t>
            </a:r>
          </a:p>
          <a:p>
            <a:r>
              <a:rPr lang="fr-FR" sz="1600" b="1" i="1" dirty="0"/>
              <a:t>Décret n°2020-528 du 4 mai 2020 définissant les modalités d'élaboration et de mise en œuvre des plans d'action relatifs à l'égalité professionnelle dans la fonction publique</a:t>
            </a:r>
          </a:p>
          <a:p>
            <a:r>
              <a:rPr lang="fr-FR" sz="1600" dirty="0"/>
              <a:t>Référentiel de plans d’action relatifs à l’égalité professionnelle entre les femmes et les hommes dans la fonction publique</a:t>
            </a:r>
          </a:p>
          <a:p>
            <a:r>
              <a:rPr lang="fr-FR" sz="1600" dirty="0">
                <a:ea typeface="ＭＳ Ｐゴシック" panose="020B0600070205080204" pitchFamily="34" charset="-128"/>
                <a:cs typeface="Calibri" panose="020F0502020204030204" pitchFamily="34" charset="0"/>
              </a:rPr>
              <a:t>Fiche méthodologique : Présentation des modalités d'élaboration et de mise en œuvre des plans d'action relatifs à l'égalité professionnelle dans la fonction publique</a:t>
            </a: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marL="0" indent="0">
              <a:lnSpc>
                <a:spcPct val="80000"/>
              </a:lnSpc>
              <a:buNone/>
            </a:pPr>
            <a:r>
              <a:rPr 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Calendrier de mise en œuvre </a:t>
            </a:r>
            <a:r>
              <a:rPr lang="fr-FR" sz="1800" b="1" dirty="0">
                <a:latin typeface="Calibri" panose="020F0502020204030204" pitchFamily="34" charset="0"/>
                <a:ea typeface="ＭＳ Ｐゴシック" panose="020B0600070205080204" pitchFamily="34" charset="-128"/>
                <a:cs typeface="Calibri" panose="020F0502020204030204" pitchFamily="34" charset="0"/>
              </a:rPr>
              <a:t>=&gt; </a:t>
            </a:r>
            <a:r>
              <a:rPr lang="fr-FR" sz="1600" i="1" dirty="0"/>
              <a:t>articles 3 et 5 du </a:t>
            </a:r>
            <a:r>
              <a:rPr lang="fr-FR" sz="1600" b="1" i="1" dirty="0"/>
              <a:t>décret n° 2020-528 du 4 mai 2020 du 4 mai 2020 </a:t>
            </a:r>
          </a:p>
          <a:p>
            <a:r>
              <a:rPr lang="fr-FR" sz="1600" b="1" i="1" dirty="0"/>
              <a:t>Les plans d’action sont </a:t>
            </a:r>
            <a:r>
              <a:rPr lang="fr-FR" sz="1600" b="1" i="1" u="sng" dirty="0"/>
              <a:t>élaborés</a:t>
            </a:r>
            <a:r>
              <a:rPr lang="fr-FR" sz="1600" b="1" i="1" dirty="0"/>
              <a:t> par les administrations </a:t>
            </a:r>
            <a:r>
              <a:rPr lang="fr-FR" sz="1600" b="1" i="1" u="sng" dirty="0"/>
              <a:t>au plus tard au 31 décembre 2020</a:t>
            </a:r>
            <a:endParaRPr lang="fr-FR" sz="1600" dirty="0"/>
          </a:p>
          <a:p>
            <a:r>
              <a:rPr lang="fr-FR" sz="1600" b="1" i="1" dirty="0"/>
              <a:t>Le plan d'action est </a:t>
            </a:r>
            <a:r>
              <a:rPr lang="fr-FR" sz="1600" b="1" i="1" u="sng" dirty="0"/>
              <a:t>transmis avant le 1er mars</a:t>
            </a:r>
            <a:r>
              <a:rPr lang="fr-FR" sz="1600" i="1" dirty="0"/>
              <a:t> de l'année suivant le terme du plan précédent</a:t>
            </a:r>
          </a:p>
          <a:p>
            <a:r>
              <a:rPr lang="fr-FR" sz="1600" i="1" dirty="0"/>
              <a:t>Le bilan de la mise en œuvre de l’obligation est présenté chaque année en CCFP et publié sur le site de la fonction publique</a:t>
            </a:r>
          </a:p>
          <a:p>
            <a:endParaRPr lang="fr-FR" sz="1600" dirty="0"/>
          </a:p>
          <a:p>
            <a:pPr marL="400050" lvl="1" indent="0">
              <a:lnSpc>
                <a:spcPct val="80000"/>
              </a:lnSpc>
              <a:buNone/>
            </a:pPr>
            <a:r>
              <a:rPr lang="fr-FR" sz="1400" dirty="0">
                <a:latin typeface="Calibri" panose="020F0502020204030204" pitchFamily="34" charset="0"/>
                <a:ea typeface="ＭＳ Ｐゴシック" panose="020B0600070205080204" pitchFamily="34" charset="-128"/>
                <a:cs typeface="Calibri" panose="020F0502020204030204" pitchFamily="34" charset="0"/>
              </a:rPr>
              <a:t> </a:t>
            </a: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endParaRPr lang="fr-FR" sz="1600" dirty="0"/>
          </a:p>
          <a:p>
            <a:pPr algn="just" eaLnBrk="1" hangingPunct="1">
              <a:lnSpc>
                <a:spcPct val="80000"/>
              </a:lnSpc>
              <a:buFont typeface="Arial" panose="020B0604020202020204" pitchFamily="34" charset="0"/>
              <a:buNone/>
            </a:pPr>
            <a:endParaRPr lang="fr-FR" altLang="fr-FR" sz="1600" b="1" i="1" dirty="0">
              <a:solidFill>
                <a:srgbClr val="00B050"/>
              </a:solidFill>
              <a:ea typeface="ＭＳ Ｐゴシック" panose="020B0600070205080204" pitchFamily="34" charset="-128"/>
              <a:cs typeface="Calibri" panose="020F0502020204030204" pitchFamily="34" charset="0"/>
            </a:endParaRPr>
          </a:p>
        </p:txBody>
      </p:sp>
    </p:spTree>
    <p:extLst>
      <p:ext uri="{BB962C8B-B14F-4D97-AF65-F5344CB8AC3E}">
        <p14:creationId xmlns:p14="http://schemas.microsoft.com/office/powerpoint/2010/main" val="538954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bwMode="auto">
          <a:xfrm>
            <a:off x="293688" y="274638"/>
            <a:ext cx="8583612" cy="566583"/>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  2 - D</a:t>
            </a:r>
            <a:r>
              <a:rPr lang="fr-FR" sz="2000" b="1" dirty="0">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 et plans d’action égalité dans les départements ministériels</a:t>
            </a:r>
            <a:endParaRPr lang="fr-FR" altLang="fr-FR" sz="1200" b="1" dirty="0">
              <a:latin typeface="Section-Medium" charset="0"/>
              <a:ea typeface="ＭＳ Ｐゴシック" panose="020B0600070205080204" pitchFamily="34" charset="-128"/>
            </a:endParaRPr>
          </a:p>
        </p:txBody>
      </p:sp>
      <p:sp>
        <p:nvSpPr>
          <p:cNvPr id="19459" name="Rectangle 3"/>
          <p:cNvSpPr>
            <a:spLocks noGrp="1" noChangeArrowheads="1"/>
          </p:cNvSpPr>
          <p:nvPr>
            <p:ph type="body" idx="4294967295"/>
          </p:nvPr>
        </p:nvSpPr>
        <p:spPr bwMode="auto">
          <a:xfrm>
            <a:off x="293688" y="951227"/>
            <a:ext cx="8583612" cy="590792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80000"/>
              </a:lnSpc>
              <a:buNone/>
            </a:pP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Élaboration et mise en œuvre des Plans d’action égalité professionnelle</a:t>
            </a:r>
          </a:p>
          <a:p>
            <a:pPr marL="857250" lvl="2" indent="0">
              <a:buNone/>
            </a:pPr>
            <a:r>
              <a:rPr lang="fr-FR" sz="1800" b="1" dirty="0"/>
              <a:t>-3 ministères ont déjà élaboré leur plan d’action égalité (SPM, MEFR, MTES)</a:t>
            </a:r>
          </a:p>
          <a:p>
            <a:pPr marL="857250" lvl="2" indent="0">
              <a:buNone/>
            </a:pPr>
            <a:r>
              <a:rPr lang="fr-FR" sz="1800" b="1" dirty="0"/>
              <a:t>- 8 le finalisent pour déc. 2020 - 1 ministère le finalise pour mars 2021 </a:t>
            </a:r>
          </a:p>
          <a:p>
            <a:pPr marL="857250" lvl="2" indent="0">
              <a:buNone/>
            </a:pPr>
            <a:r>
              <a:rPr lang="fr-FR" sz="1800" b="1" dirty="0">
                <a:sym typeface="Wingdings" panose="05000000000000000000" pitchFamily="2" charset="2"/>
              </a:rPr>
              <a:t></a:t>
            </a:r>
            <a:r>
              <a:rPr lang="fr-FR" sz="1800" b="1" dirty="0"/>
              <a:t>  6 renouvellements de plans existants et  6 plans nouveaux </a:t>
            </a:r>
          </a:p>
          <a:p>
            <a:pPr marL="0" indent="0">
              <a:buNone/>
            </a:pPr>
            <a:r>
              <a:rPr lang="fr-FR" sz="1800" b="1" dirty="0"/>
              <a:t>Les plans contiennent entre 4 et 6 axes, incluant ceux prévus par le protocole</a:t>
            </a:r>
          </a:p>
          <a:p>
            <a:pPr lvl="0">
              <a:buFont typeface="+mj-lt"/>
              <a:buAutoNum type="arabicPeriod"/>
            </a:pPr>
            <a:r>
              <a:rPr lang="fr-FR" sz="1600" b="1" dirty="0"/>
              <a:t>Evaluer, prévenir et, le cas échéant, traiter les écarts de rémunération entre les femmes et les hommes </a:t>
            </a:r>
            <a:r>
              <a:rPr lang="fr-FR" sz="1600" dirty="0"/>
              <a:t>: 12/12</a:t>
            </a:r>
          </a:p>
          <a:p>
            <a:pPr lvl="0">
              <a:buFont typeface="+mj-lt"/>
              <a:buAutoNum type="arabicPeriod"/>
            </a:pPr>
            <a:r>
              <a:rPr lang="fr-FR" sz="1600" b="1" dirty="0"/>
              <a:t>Garantir l'égal accès des femmes et des hommes aux corps, cadres d'emplois, grades et emplois de la fonction publique </a:t>
            </a:r>
            <a:r>
              <a:rPr lang="fr-FR" sz="1600" dirty="0"/>
              <a:t>: 12/12</a:t>
            </a:r>
          </a:p>
          <a:p>
            <a:pPr lvl="0">
              <a:buFont typeface="+mj-lt"/>
              <a:buAutoNum type="arabicPeriod"/>
            </a:pPr>
            <a:r>
              <a:rPr lang="fr-FR" sz="1600" b="1" dirty="0"/>
              <a:t>Favoriser l'articulation entre activité professionnelle et vie personnelle et familiale </a:t>
            </a:r>
            <a:r>
              <a:rPr lang="fr-FR" sz="1600" dirty="0"/>
              <a:t>: 12/12</a:t>
            </a:r>
          </a:p>
          <a:p>
            <a:pPr lvl="0">
              <a:buFont typeface="+mj-lt"/>
              <a:buAutoNum type="arabicPeriod"/>
            </a:pPr>
            <a:r>
              <a:rPr lang="fr-FR" sz="1600" b="1" dirty="0"/>
              <a:t>Prévenir et traiter les discriminations, les actes de violence, de harcèlement moral ou sexuel ainsi que les agissements sexistes </a:t>
            </a:r>
            <a:r>
              <a:rPr lang="fr-FR" sz="1600" dirty="0"/>
              <a:t>: 12/12</a:t>
            </a:r>
          </a:p>
          <a:p>
            <a:pPr marL="0" lvl="0" indent="0">
              <a:buNone/>
            </a:pPr>
            <a:r>
              <a:rPr lang="fr-FR" sz="1800" b="1" dirty="0"/>
              <a:t>Certains ministères ont ajouté des axes complémentaires :</a:t>
            </a:r>
          </a:p>
          <a:p>
            <a:pPr marL="0" lvl="0" indent="0">
              <a:buNone/>
            </a:pPr>
            <a:r>
              <a:rPr lang="fr-FR" sz="1800" dirty="0"/>
              <a:t>-     </a:t>
            </a:r>
            <a:r>
              <a:rPr lang="fr-FR" sz="1600" dirty="0"/>
              <a:t>La gouvernance : 6 départements/12 (MESRI, MENJS, MTES, MEF, Agriculture)</a:t>
            </a:r>
          </a:p>
          <a:p>
            <a:pPr lvl="0">
              <a:buFontTx/>
              <a:buChar char="-"/>
            </a:pPr>
            <a:r>
              <a:rPr lang="fr-FR" sz="1600" dirty="0"/>
              <a:t>Le dialogue social, élément structurant pour parvenir à l’égalité professionnelle (M Culture)</a:t>
            </a:r>
          </a:p>
          <a:p>
            <a:pPr lvl="0">
              <a:buFontTx/>
              <a:buChar char="-"/>
            </a:pPr>
            <a:r>
              <a:rPr lang="fr-FR" sz="1600" dirty="0"/>
              <a:t>Expérimenter et innover en matière d’égalité femmes – hommes (MTES)</a:t>
            </a:r>
          </a:p>
          <a:p>
            <a:pPr>
              <a:buFontTx/>
              <a:buChar char="-"/>
            </a:pPr>
            <a:r>
              <a:rPr lang="fr-FR" sz="1600" dirty="0"/>
              <a:t>Lutter contre les stéréotypes de genre pour favoriser la mixité des métiers (M Economiques et financiers)</a:t>
            </a:r>
            <a:r>
              <a:rPr lang="fr-FR" sz="1600" b="1" dirty="0"/>
              <a:t> </a:t>
            </a: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endParaRPr lang="fr-FR" sz="1600" dirty="0"/>
          </a:p>
          <a:p>
            <a:pPr algn="just" eaLnBrk="1" hangingPunct="1">
              <a:lnSpc>
                <a:spcPct val="80000"/>
              </a:lnSpc>
              <a:buFont typeface="Arial" panose="020B0604020202020204" pitchFamily="34" charset="0"/>
              <a:buNone/>
            </a:pPr>
            <a:endParaRPr lang="fr-FR" altLang="fr-FR" sz="1600" b="1" i="1" dirty="0">
              <a:solidFill>
                <a:srgbClr val="00B050"/>
              </a:solidFill>
              <a:ea typeface="ＭＳ Ｐゴシック" panose="020B0600070205080204" pitchFamily="34" charset="-128"/>
              <a:cs typeface="Calibri" panose="020F0502020204030204" pitchFamily="34" charset="0"/>
            </a:endParaRPr>
          </a:p>
        </p:txBody>
      </p:sp>
    </p:spTree>
    <p:extLst>
      <p:ext uri="{BB962C8B-B14F-4D97-AF65-F5344CB8AC3E}">
        <p14:creationId xmlns:p14="http://schemas.microsoft.com/office/powerpoint/2010/main" val="614707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bwMode="auto">
          <a:xfrm>
            <a:off x="301190" y="103602"/>
            <a:ext cx="8583612" cy="566583"/>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  2 - D</a:t>
            </a:r>
            <a:r>
              <a:rPr lang="fr-FR" sz="2000" b="1" dirty="0">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 et plans d’action égalité dans les départements ministériels</a:t>
            </a:r>
            <a:endParaRPr lang="fr-FR" altLang="fr-FR" sz="1200" b="1" dirty="0">
              <a:latin typeface="Section-Medium" charset="0"/>
              <a:ea typeface="ＭＳ Ｐゴシック" panose="020B0600070205080204" pitchFamily="34" charset="-128"/>
            </a:endParaRPr>
          </a:p>
        </p:txBody>
      </p:sp>
      <p:sp>
        <p:nvSpPr>
          <p:cNvPr id="19459" name="Rectangle 3"/>
          <p:cNvSpPr>
            <a:spLocks noGrp="1" noChangeArrowheads="1"/>
          </p:cNvSpPr>
          <p:nvPr>
            <p:ph type="body" idx="4294967295"/>
          </p:nvPr>
        </p:nvSpPr>
        <p:spPr bwMode="auto">
          <a:xfrm>
            <a:off x="301190" y="670185"/>
            <a:ext cx="8583612" cy="557709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80000"/>
              </a:lnSpc>
              <a:buNone/>
            </a:pPr>
            <a:r>
              <a:rPr lang="fr-FR" sz="16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Élaboration et mise en œuvre des Plans d’action égalité professionnelle dans les ministères</a:t>
            </a:r>
          </a:p>
          <a:p>
            <a:pPr marL="0" lvl="0" indent="0">
              <a:buNone/>
            </a:pPr>
            <a:endParaRPr lang="fr-FR" sz="1200" b="1" dirty="0"/>
          </a:p>
          <a:p>
            <a:pPr marL="342900" lvl="1" indent="-342900">
              <a:buFont typeface="Arial" panose="020B0604020202020204" pitchFamily="34" charset="0"/>
              <a:buChar char="•"/>
            </a:pPr>
            <a:endParaRPr lang="fr-FR" sz="1100" b="1" dirty="0">
              <a:cs typeface="ＭＳ Ｐゴシック" charset="-128"/>
            </a:endParaRPr>
          </a:p>
          <a:p>
            <a:pPr marL="342900" lvl="1" indent="-342900">
              <a:buFont typeface="Arial" panose="020B0604020202020204" pitchFamily="34" charset="0"/>
              <a:buChar char="•"/>
            </a:pPr>
            <a:endParaRPr lang="fr-FR" sz="1100" b="1" dirty="0">
              <a:cs typeface="ＭＳ Ｐゴシック" charset="-128"/>
            </a:endParaRPr>
          </a:p>
          <a:p>
            <a:pPr marL="342900" lvl="1" indent="-342900">
              <a:buFont typeface="Arial" panose="020B0604020202020204" pitchFamily="34" charset="0"/>
              <a:buChar char="•"/>
            </a:pPr>
            <a:endParaRPr lang="fr-FR" sz="1100" b="1" dirty="0">
              <a:cs typeface="ＭＳ Ｐゴシック" charset="-128"/>
            </a:endParaRPr>
          </a:p>
          <a:p>
            <a:pPr algn="just">
              <a:lnSpc>
                <a:spcPct val="80000"/>
              </a:lnSpc>
              <a:buNone/>
            </a:pPr>
            <a:endParaRPr lang="fr-FR" sz="12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2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2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2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2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200" dirty="0">
              <a:latin typeface="Calibri" panose="020F0502020204030204" pitchFamily="34" charset="0"/>
              <a:ea typeface="ＭＳ Ｐゴシック" panose="020B0600070205080204" pitchFamily="34" charset="-128"/>
              <a:cs typeface="Calibri" panose="020F0502020204030204" pitchFamily="34" charset="0"/>
            </a:endParaRPr>
          </a:p>
          <a:p>
            <a:endParaRPr lang="fr-FR" sz="1200" dirty="0"/>
          </a:p>
          <a:p>
            <a:pPr algn="just" eaLnBrk="1" hangingPunct="1">
              <a:lnSpc>
                <a:spcPct val="80000"/>
              </a:lnSpc>
              <a:buFont typeface="Arial" panose="020B0604020202020204" pitchFamily="34" charset="0"/>
              <a:buNone/>
            </a:pPr>
            <a:endParaRPr lang="fr-FR" altLang="fr-FR" sz="1200" b="1" i="1" dirty="0">
              <a:solidFill>
                <a:srgbClr val="00B050"/>
              </a:solidFill>
              <a:ea typeface="ＭＳ Ｐゴシック" panose="020B0600070205080204" pitchFamily="34" charset="-128"/>
              <a:cs typeface="Calibri" panose="020F050202020403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537994069"/>
              </p:ext>
            </p:extLst>
          </p:nvPr>
        </p:nvGraphicFramePr>
        <p:xfrm>
          <a:off x="301190" y="943203"/>
          <a:ext cx="8576110" cy="5760720"/>
        </p:xfrm>
        <a:graphic>
          <a:graphicData uri="http://schemas.openxmlformats.org/drawingml/2006/table">
            <a:tbl>
              <a:tblPr bandRow="1">
                <a:tableStyleId>{5C22544A-7EE6-4342-B048-85BDC9FD1C3A}</a:tableStyleId>
              </a:tblPr>
              <a:tblGrid>
                <a:gridCol w="4288055">
                  <a:extLst>
                    <a:ext uri="{9D8B030D-6E8A-4147-A177-3AD203B41FA5}">
                      <a16:colId xmlns:a16="http://schemas.microsoft.com/office/drawing/2014/main" val="20000"/>
                    </a:ext>
                  </a:extLst>
                </a:gridCol>
                <a:gridCol w="4288055">
                  <a:extLst>
                    <a:ext uri="{9D8B030D-6E8A-4147-A177-3AD203B41FA5}">
                      <a16:colId xmlns:a16="http://schemas.microsoft.com/office/drawing/2014/main" val="20001"/>
                    </a:ext>
                  </a:extLst>
                </a:gridCol>
              </a:tblGrid>
              <a:tr h="7651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800" b="1" u="sng" kern="1200" dirty="0">
                          <a:solidFill>
                            <a:schemeClr val="dk1"/>
                          </a:solidFill>
                          <a:effectLst/>
                          <a:latin typeface="+mn-lt"/>
                          <a:ea typeface="+mn-ea"/>
                          <a:cs typeface="+mn-cs"/>
                        </a:rPr>
                        <a:t>MENJS /MESRI : </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fr-FR" sz="1800" b="0" kern="1200" dirty="0">
                          <a:solidFill>
                            <a:schemeClr val="dk1"/>
                          </a:solidFill>
                          <a:effectLst/>
                          <a:latin typeface="+mn-lt"/>
                          <a:ea typeface="+mn-ea"/>
                          <a:cs typeface="+mn-cs"/>
                        </a:rPr>
                        <a:t>Plan en cours de finalisation</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fr-FR" sz="1800" kern="1200" dirty="0">
                          <a:solidFill>
                            <a:schemeClr val="dk1"/>
                          </a:solidFill>
                          <a:effectLst/>
                          <a:latin typeface="+mn-lt"/>
                          <a:ea typeface="+mn-ea"/>
                          <a:cs typeface="+mn-cs"/>
                        </a:rPr>
                        <a:t>4 axes du protocole + axe gouvernance </a:t>
                      </a:r>
                      <a:endParaRPr lang="fr-FR" dirty="0"/>
                    </a:p>
                  </a:txBody>
                  <a:tcPr/>
                </a:tc>
                <a:tc>
                  <a:txBody>
                    <a:bodyPr/>
                    <a:lstStyle/>
                    <a:p>
                      <a:r>
                        <a:rPr lang="fr-FR" sz="1800" b="1" u="sng"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MEAE : </a:t>
                      </a:r>
                    </a:p>
                    <a:p>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 Plan en cours</a:t>
                      </a:r>
                    </a:p>
                  </a:txBody>
                  <a:tcPr/>
                </a:tc>
                <a:extLst>
                  <a:ext uri="{0D108BD9-81ED-4DB2-BD59-A6C34878D82A}">
                    <a16:rowId xmlns:a16="http://schemas.microsoft.com/office/drawing/2014/main" val="10000"/>
                  </a:ext>
                </a:extLst>
              </a:tr>
              <a:tr h="95198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b="1" u="sng" dirty="0"/>
                        <a:t>Justice</a:t>
                      </a:r>
                      <a:r>
                        <a:rPr lang="fr-FR" u="sng" dirty="0"/>
                        <a:t> : </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fr-FR" sz="1800" kern="1200" dirty="0">
                          <a:solidFill>
                            <a:schemeClr val="dk1"/>
                          </a:solidFill>
                          <a:effectLst/>
                          <a:latin typeface="+mn-lt"/>
                          <a:ea typeface="+mn-ea"/>
                          <a:cs typeface="+mn-cs"/>
                        </a:rPr>
                        <a:t>Plan d’action 2021-2023 en cours</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fr-FR" sz="1800" kern="1200" dirty="0">
                          <a:solidFill>
                            <a:schemeClr val="dk1"/>
                          </a:solidFill>
                          <a:effectLst/>
                          <a:latin typeface="+mn-lt"/>
                          <a:ea typeface="+mn-ea"/>
                          <a:cs typeface="+mn-cs"/>
                        </a:rPr>
                        <a:t>4 axes du protocole + axe gouvernance </a:t>
                      </a:r>
                      <a:endParaRPr lang="fr-FR" dirty="0"/>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fr-FR" baseline="0" dirty="0"/>
                        <a:t>60 actions</a:t>
                      </a:r>
                      <a:endParaRPr lang="fr-FR"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800" b="1" u="sng"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MSo : </a:t>
                      </a: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des plans depuis 2013 </a:t>
                      </a:r>
                    </a:p>
                    <a:p>
                      <a:pPr marL="0" indent="0">
                        <a:buFontTx/>
                        <a:buNone/>
                      </a:pP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 Plan 2021-2023 en cours</a:t>
                      </a:r>
                    </a:p>
                    <a:p>
                      <a:pPr marL="0" marR="0" lvl="0" indent="0" algn="l" defTabSz="457200" rtl="0" eaLnBrk="1" fontAlgn="auto" latinLnBrk="0" hangingPunct="1">
                        <a:lnSpc>
                          <a:spcPct val="100000"/>
                        </a:lnSpc>
                        <a:spcBef>
                          <a:spcPts val="0"/>
                        </a:spcBef>
                        <a:spcAft>
                          <a:spcPts val="0"/>
                        </a:spcAft>
                        <a:buClrTx/>
                        <a:buSzTx/>
                        <a:buFontTx/>
                        <a:buChar char="-"/>
                        <a:tabLst/>
                        <a:defRPr/>
                      </a:pP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 4 axes du protocole+ axe gouvernance </a:t>
                      </a:r>
                    </a:p>
                  </a:txBody>
                  <a:tcPr/>
                </a:tc>
                <a:extLst>
                  <a:ext uri="{0D108BD9-81ED-4DB2-BD59-A6C34878D82A}">
                    <a16:rowId xmlns:a16="http://schemas.microsoft.com/office/drawing/2014/main" val="10001"/>
                  </a:ext>
                </a:extLst>
              </a:tr>
              <a:tr h="765162">
                <a:tc>
                  <a:txBody>
                    <a:bodyPr/>
                    <a:lstStyle/>
                    <a:p>
                      <a:r>
                        <a:rPr lang="fr-FR" b="1" u="sng" dirty="0"/>
                        <a:t>Culture</a:t>
                      </a:r>
                      <a:r>
                        <a:rPr lang="fr-FR" u="sng" dirty="0"/>
                        <a:t> :</a:t>
                      </a:r>
                      <a:r>
                        <a:rPr lang="fr-FR" u="sng" baseline="0" dirty="0"/>
                        <a:t> </a:t>
                      </a:r>
                    </a:p>
                    <a:p>
                      <a:pPr marL="0" indent="0" algn="l" defTabSz="457200" rtl="0" eaLnBrk="1" latinLnBrk="0" hangingPunct="1">
                        <a:buFont typeface="Arial" panose="020B0604020202020204" pitchFamily="34" charset="0"/>
                        <a:buNone/>
                      </a:pPr>
                      <a:r>
                        <a:rPr lang="fr-FR" sz="1800" kern="1200" dirty="0">
                          <a:solidFill>
                            <a:schemeClr val="dk1"/>
                          </a:solidFill>
                          <a:latin typeface="+mn-lt"/>
                          <a:ea typeface="+mn-ea"/>
                          <a:cs typeface="+mn-cs"/>
                        </a:rPr>
                        <a:t>-</a:t>
                      </a:r>
                      <a:r>
                        <a:rPr lang="fr-FR" sz="1800" kern="1200" baseline="0" dirty="0">
                          <a:solidFill>
                            <a:schemeClr val="dk1"/>
                          </a:solidFill>
                          <a:latin typeface="+mn-lt"/>
                          <a:ea typeface="+mn-ea"/>
                          <a:cs typeface="+mn-cs"/>
                        </a:rPr>
                        <a:t> Plan </a:t>
                      </a:r>
                      <a:r>
                        <a:rPr lang="fr-FR" sz="1800" kern="1200" dirty="0">
                          <a:solidFill>
                            <a:schemeClr val="dk1"/>
                          </a:solidFill>
                          <a:latin typeface="+mn-lt"/>
                          <a:ea typeface="+mn-ea"/>
                          <a:cs typeface="+mn-cs"/>
                        </a:rPr>
                        <a:t>en cours </a:t>
                      </a:r>
                    </a:p>
                    <a:p>
                      <a:pPr marL="0" indent="0" algn="l" defTabSz="457200" rtl="0" eaLnBrk="1" latinLnBrk="0" hangingPunct="1">
                        <a:buFont typeface="Arial" panose="020B0604020202020204" pitchFamily="34" charset="0"/>
                        <a:buNone/>
                      </a:pPr>
                      <a:r>
                        <a:rPr lang="fr-FR" sz="1800" kern="1200" dirty="0">
                          <a:solidFill>
                            <a:schemeClr val="dk1"/>
                          </a:solidFill>
                          <a:latin typeface="+mn-lt"/>
                          <a:ea typeface="+mn-ea"/>
                          <a:cs typeface="+mn-cs"/>
                        </a:rPr>
                        <a:t>- 4 axes dont 1 sur le dialogue social</a:t>
                      </a:r>
                    </a:p>
                  </a:txBody>
                  <a:tcPr/>
                </a:tc>
                <a:tc>
                  <a:txBody>
                    <a:bodyPr/>
                    <a:lstStyle/>
                    <a:p>
                      <a:r>
                        <a:rPr lang="fr-FR" sz="1800" b="1" u="sng"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MEFR : </a:t>
                      </a:r>
                    </a:p>
                    <a:p>
                      <a:pPr marL="285750" indent="-285750">
                        <a:buFontTx/>
                        <a:buChar char="-"/>
                      </a:pP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3è plan 2020-2022 signé le 9 mars 2020</a:t>
                      </a:r>
                    </a:p>
                    <a:p>
                      <a:pPr marL="285750" indent="-285750">
                        <a:buFontTx/>
                        <a:buChar char="-"/>
                      </a:pP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5 axes et 23 mesures </a:t>
                      </a:r>
                    </a:p>
                  </a:txBody>
                  <a:tcPr/>
                </a:tc>
                <a:extLst>
                  <a:ext uri="{0D108BD9-81ED-4DB2-BD59-A6C34878D82A}">
                    <a16:rowId xmlns:a16="http://schemas.microsoft.com/office/drawing/2014/main" val="10002"/>
                  </a:ext>
                </a:extLst>
              </a:tr>
              <a:tr h="765162">
                <a:tc>
                  <a:txBody>
                    <a:bodyPr/>
                    <a:lstStyle/>
                    <a:p>
                      <a:r>
                        <a:rPr lang="fr-FR" b="1" u="sng" dirty="0">
                          <a:solidFill>
                            <a:schemeClr val="tx1"/>
                          </a:solidFill>
                        </a:rPr>
                        <a:t>SPM</a:t>
                      </a:r>
                      <a:r>
                        <a:rPr lang="fr-FR" dirty="0">
                          <a:solidFill>
                            <a:schemeClr val="tx1"/>
                          </a:solidFill>
                        </a:rPr>
                        <a:t> </a:t>
                      </a:r>
                      <a:r>
                        <a:rPr lang="fr-FR" dirty="0"/>
                        <a:t>: un</a:t>
                      </a:r>
                      <a:r>
                        <a:rPr lang="fr-FR" baseline="0" dirty="0"/>
                        <a:t> plan </a:t>
                      </a:r>
                      <a:r>
                        <a:rPr lang="fr-FR" dirty="0"/>
                        <a:t>depuis 2017 </a:t>
                      </a:r>
                    </a:p>
                    <a:p>
                      <a:r>
                        <a:rPr lang="fr-FR" b="1" dirty="0"/>
                        <a:t>– Plan 2019-2021 signé en 2019</a:t>
                      </a:r>
                    </a:p>
                    <a:p>
                      <a:r>
                        <a:rPr lang="fr-FR" dirty="0"/>
                        <a:t>– 4 axes</a:t>
                      </a:r>
                    </a:p>
                  </a:txBody>
                  <a:tcPr/>
                </a:tc>
                <a:tc>
                  <a:txBody>
                    <a:bodyPr/>
                    <a:lstStyle/>
                    <a:p>
                      <a:r>
                        <a:rPr lang="fr-FR" sz="1800" b="1" u="sng"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Intérieur : </a:t>
                      </a: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un protocole depuis 2014</a:t>
                      </a:r>
                    </a:p>
                    <a:p>
                      <a:pPr marL="285750" indent="-285750">
                        <a:buFontTx/>
                        <a:buChar char="-"/>
                      </a:pP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Plan en cours</a:t>
                      </a:r>
                    </a:p>
                    <a:p>
                      <a:pPr marL="285750" indent="-285750">
                        <a:buFontTx/>
                        <a:buChar char="-"/>
                      </a:pP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4 axes du protocole</a:t>
                      </a:r>
                    </a:p>
                  </a:txBody>
                  <a:tcPr/>
                </a:tc>
                <a:extLst>
                  <a:ext uri="{0D108BD9-81ED-4DB2-BD59-A6C34878D82A}">
                    <a16:rowId xmlns:a16="http://schemas.microsoft.com/office/drawing/2014/main" val="10003"/>
                  </a:ext>
                </a:extLst>
              </a:tr>
              <a:tr h="714356">
                <a:tc>
                  <a:txBody>
                    <a:bodyPr/>
                    <a:lstStyle/>
                    <a:p>
                      <a:r>
                        <a:rPr lang="fr-FR" b="1" u="sng" dirty="0">
                          <a:solidFill>
                            <a:schemeClr val="tx1"/>
                          </a:solidFill>
                        </a:rPr>
                        <a:t>MTES</a:t>
                      </a:r>
                      <a:r>
                        <a:rPr lang="fr-FR" dirty="0">
                          <a:solidFill>
                            <a:schemeClr val="tx1"/>
                          </a:solidFill>
                        </a:rPr>
                        <a:t> </a:t>
                      </a:r>
                      <a:r>
                        <a:rPr lang="fr-FR"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b="1" dirty="0"/>
                        <a:t>- Plan signé le 23/10/2019</a:t>
                      </a:r>
                    </a:p>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- 6 axes,</a:t>
                      </a:r>
                      <a:r>
                        <a:rPr lang="fr-FR" baseline="0" dirty="0"/>
                        <a:t> </a:t>
                      </a:r>
                      <a:r>
                        <a:rPr lang="fr-FR" sz="1800" kern="1200" dirty="0">
                          <a:solidFill>
                            <a:schemeClr val="dk1"/>
                          </a:solidFill>
                          <a:effectLst/>
                          <a:latin typeface="+mn-lt"/>
                          <a:ea typeface="+mn-ea"/>
                          <a:cs typeface="+mn-cs"/>
                        </a:rPr>
                        <a:t>28 mesures (</a:t>
                      </a:r>
                      <a:r>
                        <a:rPr lang="fr-FR" sz="1800" kern="1200" baseline="0" dirty="0">
                          <a:solidFill>
                            <a:schemeClr val="dk1"/>
                          </a:solidFill>
                          <a:effectLst/>
                          <a:latin typeface="+mn-lt"/>
                          <a:ea typeface="+mn-ea"/>
                          <a:cs typeface="+mn-cs"/>
                        </a:rPr>
                        <a:t>7 expérimentations)</a:t>
                      </a:r>
                      <a:endParaRPr lang="fr-FR" dirty="0"/>
                    </a:p>
                  </a:txBody>
                  <a:tcPr/>
                </a:tc>
                <a:tc>
                  <a:txBody>
                    <a:bodyPr/>
                    <a:lstStyle/>
                    <a:p>
                      <a:r>
                        <a:rPr lang="fr-FR" sz="1800" b="1" u="sng"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Agriculture :</a:t>
                      </a:r>
                    </a:p>
                    <a:p>
                      <a:pPr lvl="0">
                        <a:buFontTx/>
                        <a:buChar char="-"/>
                      </a:pP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 Plan en cours</a:t>
                      </a:r>
                    </a:p>
                    <a:p>
                      <a:pPr marL="0" marR="0" lvl="0" indent="0" algn="l" defTabSz="457200" rtl="0" eaLnBrk="1" fontAlgn="auto" latinLnBrk="0" hangingPunct="1">
                        <a:lnSpc>
                          <a:spcPct val="100000"/>
                        </a:lnSpc>
                        <a:spcBef>
                          <a:spcPts val="0"/>
                        </a:spcBef>
                        <a:spcAft>
                          <a:spcPts val="0"/>
                        </a:spcAft>
                        <a:buClrTx/>
                        <a:buSzTx/>
                        <a:buFontTx/>
                        <a:buChar char="-"/>
                        <a:tabLst/>
                        <a:defRPr/>
                      </a:pPr>
                      <a:r>
                        <a:rPr lang="fr-FR" sz="1800" kern="1200" dirty="0">
                          <a:solidFill>
                            <a:schemeClr val="tx1"/>
                          </a:solidFill>
                          <a:latin typeface="Calibri" panose="020F0502020204030204" pitchFamily="34" charset="0"/>
                          <a:ea typeface="ＭＳ Ｐゴシック" panose="020B0600070205080204" pitchFamily="34" charset="-128"/>
                          <a:cs typeface="Calibri" panose="020F0502020204030204" pitchFamily="34" charset="0"/>
                        </a:rPr>
                        <a:t> 4 axes du protocole + axe gouvernance </a:t>
                      </a:r>
                    </a:p>
                  </a:txBody>
                  <a:tcPr/>
                </a:tc>
                <a:extLst>
                  <a:ext uri="{0D108BD9-81ED-4DB2-BD59-A6C34878D82A}">
                    <a16:rowId xmlns:a16="http://schemas.microsoft.com/office/drawing/2014/main" val="10004"/>
                  </a:ext>
                </a:extLst>
              </a:tr>
              <a:tr h="765162">
                <a:tc>
                  <a:txBody>
                    <a:bodyPr/>
                    <a:lstStyle/>
                    <a:p>
                      <a:r>
                        <a:rPr lang="fr-FR" b="1" u="sng" dirty="0" err="1"/>
                        <a:t>Minarm</a:t>
                      </a:r>
                      <a:r>
                        <a:rPr lang="fr-FR" dirty="0"/>
                        <a:t> : un protocole depuis 2015</a:t>
                      </a:r>
                    </a:p>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 projet de plan 2021-2023</a:t>
                      </a:r>
                    </a:p>
                    <a:p>
                      <a:pPr marL="0" marR="0" lvl="0" indent="0" algn="l" defTabSz="457200" rtl="0" eaLnBrk="1" fontAlgn="auto" latinLnBrk="0" hangingPunct="1">
                        <a:lnSpc>
                          <a:spcPct val="100000"/>
                        </a:lnSpc>
                        <a:spcBef>
                          <a:spcPts val="0"/>
                        </a:spcBef>
                        <a:spcAft>
                          <a:spcPts val="0"/>
                        </a:spcAft>
                        <a:buClrTx/>
                        <a:buSzTx/>
                        <a:buFontTx/>
                        <a:buChar char="-"/>
                        <a:tabLst/>
                        <a:defRPr/>
                      </a:pPr>
                      <a:r>
                        <a:rPr lang="fr-FR" sz="1800" dirty="0"/>
                        <a:t> </a:t>
                      </a:r>
                      <a:r>
                        <a:rPr lang="fr-FR" sz="1800" kern="1200" dirty="0">
                          <a:solidFill>
                            <a:schemeClr val="dk1"/>
                          </a:solidFill>
                          <a:effectLst/>
                          <a:latin typeface="+mn-lt"/>
                          <a:ea typeface="+mn-ea"/>
                          <a:cs typeface="+mn-cs"/>
                        </a:rPr>
                        <a:t>4 axes </a:t>
                      </a:r>
                      <a:r>
                        <a:rPr lang="fr-FR" baseline="0" dirty="0"/>
                        <a:t>du protocole </a:t>
                      </a:r>
                      <a:r>
                        <a:rPr lang="fr-FR" sz="1800" kern="1200" dirty="0">
                          <a:solidFill>
                            <a:schemeClr val="dk1"/>
                          </a:solidFill>
                          <a:effectLst/>
                          <a:latin typeface="+mn-lt"/>
                          <a:ea typeface="+mn-ea"/>
                          <a:cs typeface="+mn-cs"/>
                        </a:rPr>
                        <a:t>+ axe gouvernance </a:t>
                      </a:r>
                      <a:endParaRPr lang="fr-FR" dirty="0"/>
                    </a:p>
                  </a:txBody>
                  <a:tcPr/>
                </a:tc>
                <a:tc>
                  <a:txBody>
                    <a:bodyPr/>
                    <a:lstStyle/>
                    <a:p>
                      <a:endParaRPr lang="fr-FR" sz="2000" kern="12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78013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bwMode="auto">
          <a:xfrm>
            <a:off x="293688" y="274638"/>
            <a:ext cx="8583612" cy="510553"/>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  2 - D</a:t>
            </a:r>
            <a:r>
              <a:rPr lang="fr-FR" sz="2000" b="1" dirty="0">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 et plans d’action égalité dans les départements ministériels</a:t>
            </a:r>
            <a:endParaRPr lang="fr-FR" altLang="fr-FR" sz="1200" b="1" dirty="0">
              <a:latin typeface="Section-Medium" charset="0"/>
              <a:ea typeface="ＭＳ Ｐゴシック" panose="020B0600070205080204" pitchFamily="34" charset="-128"/>
            </a:endParaRPr>
          </a:p>
        </p:txBody>
      </p:sp>
      <p:sp>
        <p:nvSpPr>
          <p:cNvPr id="19459" name="Rectangle 3"/>
          <p:cNvSpPr>
            <a:spLocks noGrp="1" noChangeArrowheads="1"/>
          </p:cNvSpPr>
          <p:nvPr>
            <p:ph type="body" idx="4294967295"/>
          </p:nvPr>
        </p:nvSpPr>
        <p:spPr bwMode="auto">
          <a:xfrm>
            <a:off x="293688" y="904461"/>
            <a:ext cx="8583612" cy="56963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80000"/>
              </a:lnSpc>
              <a:buNone/>
            </a:pP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Mise en œuvre des </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D</a:t>
            </a: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a:t>
            </a:r>
          </a:p>
          <a:p>
            <a:pPr algn="just">
              <a:lnSpc>
                <a:spcPct val="80000"/>
              </a:lnSpc>
              <a:buNone/>
            </a:pP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dans les ministères</a:t>
            </a:r>
          </a:p>
          <a:p>
            <a:pPr algn="just">
              <a:lnSpc>
                <a:spcPct val="80000"/>
              </a:lnSpc>
              <a:buNone/>
            </a:pPr>
            <a:endParaRPr lang="fr-FR" sz="16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a:lnSpc>
                <a:spcPct val="80000"/>
              </a:lnSpc>
              <a:buNone/>
            </a:pPr>
            <a:r>
              <a:rPr 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Rappel : cadre juridique et méthodologique des dispositifs de signalement</a:t>
            </a:r>
          </a:p>
          <a:p>
            <a:pPr algn="just">
              <a:lnSpc>
                <a:spcPct val="80000"/>
              </a:lnSpc>
            </a:pPr>
            <a:r>
              <a:rPr lang="fr-FR" sz="1600" dirty="0"/>
              <a:t>Accord du 30 novembre 2018 </a:t>
            </a:r>
            <a:r>
              <a:rPr lang="fr-FR" sz="1600" dirty="0">
                <a:latin typeface="Calibri" panose="020F0502020204030204" pitchFamily="34" charset="0"/>
                <a:ea typeface="ＭＳ Ｐゴシック" panose="020B0600070205080204" pitchFamily="34" charset="-128"/>
                <a:cs typeface="Calibri" panose="020F0502020204030204" pitchFamily="34" charset="0"/>
              </a:rPr>
              <a:t>– axe 5 - Mesure 5.2 : Mettre en place un dispositif de signalement, de traitement et de suivi des violences sexuelles et sexistes</a:t>
            </a:r>
          </a:p>
          <a:p>
            <a:pPr algn="just"/>
            <a:r>
              <a:rPr lang="fr-FR" sz="1600" dirty="0">
                <a:latin typeface="Calibri" panose="020F0502020204030204" pitchFamily="34" charset="0"/>
                <a:ea typeface="ＭＳ Ｐゴシック" panose="020B0600070205080204" pitchFamily="34" charset="-128"/>
                <a:cs typeface="Calibri" panose="020F0502020204030204" pitchFamily="34" charset="0"/>
              </a:rPr>
              <a:t>Mesure, élargie aux discriminations, reprise dans la </a:t>
            </a:r>
            <a:r>
              <a:rPr lang="fr-FR" sz="1600" b="1" i="1" dirty="0">
                <a:latin typeface="Calibri" panose="020F0502020204030204" pitchFamily="34" charset="0"/>
                <a:ea typeface="ＭＳ Ｐゴシック" panose="020B0600070205080204" pitchFamily="34" charset="-128"/>
                <a:cs typeface="Calibri" panose="020F0502020204030204" pitchFamily="34" charset="0"/>
              </a:rPr>
              <a:t>loi du 6 aout 2019</a:t>
            </a:r>
            <a:r>
              <a:rPr lang="fr-FR" sz="1600" b="1" dirty="0">
                <a:latin typeface="Calibri" panose="020F0502020204030204" pitchFamily="34" charset="0"/>
                <a:ea typeface="ＭＳ Ｐゴシック" panose="020B0600070205080204" pitchFamily="34" charset="-128"/>
                <a:cs typeface="Calibri" panose="020F0502020204030204" pitchFamily="34" charset="0"/>
              </a:rPr>
              <a:t>, article 80 </a:t>
            </a:r>
            <a:r>
              <a:rPr lang="fr-FR" sz="1600" dirty="0">
                <a:latin typeface="Calibri" panose="020F0502020204030204" pitchFamily="34" charset="0"/>
                <a:ea typeface="ＭＳ Ｐゴシック" panose="020B0600070205080204" pitchFamily="34" charset="-128"/>
                <a:cs typeface="Calibri" panose="020F0502020204030204" pitchFamily="34" charset="0"/>
              </a:rPr>
              <a:t>et</a:t>
            </a:r>
            <a:r>
              <a:rPr lang="fr-FR" sz="1600" b="1" dirty="0">
                <a:latin typeface="Calibri" panose="020F0502020204030204" pitchFamily="34" charset="0"/>
                <a:ea typeface="ＭＳ Ｐゴシック" panose="020B0600070205080204" pitchFamily="34" charset="-128"/>
                <a:cs typeface="Calibri" panose="020F0502020204030204" pitchFamily="34" charset="0"/>
              </a:rPr>
              <a:t> </a:t>
            </a:r>
            <a:r>
              <a:rPr lang="fr-FR" sz="1600" dirty="0">
                <a:latin typeface="Calibri" panose="020F0502020204030204" pitchFamily="34" charset="0"/>
                <a:ea typeface="ＭＳ Ｐゴシック" panose="020B0600070205080204" pitchFamily="34" charset="-128"/>
                <a:cs typeface="Calibri" panose="020F0502020204030204" pitchFamily="34" charset="0"/>
              </a:rPr>
              <a:t>intégrée dans le SGF </a:t>
            </a:r>
            <a:r>
              <a:rPr lang="fr-FR" sz="1600" b="1" i="1" dirty="0"/>
              <a:t>Loi n° 83-634 du 13 juillet 1983 portant droits et obligations des fonctionnaires</a:t>
            </a:r>
            <a:r>
              <a:rPr lang="fr-FR" sz="1600" dirty="0"/>
              <a:t>, article 6 quater A</a:t>
            </a:r>
          </a:p>
          <a:p>
            <a:pPr algn="just"/>
            <a:r>
              <a:rPr lang="fr-FR" sz="1600" b="1" i="1" dirty="0"/>
              <a:t>Décret n° 2020-256 du 13 mars 2020 relatif au dispositif de signalement des actes de violence, de discrimination, de harcèlement et d'agissements sexistes dans la fonction publique</a:t>
            </a:r>
          </a:p>
          <a:p>
            <a:pPr algn="just"/>
            <a:r>
              <a:rPr lang="fr-FR" sz="1600" dirty="0"/>
              <a:t>Charte de fonctionnement des dispositifs de signalement et de traitement des situations de violences sexuelles, de discrimination, de harcèlement sexuel ou moral et d’agissements sexistes</a:t>
            </a:r>
          </a:p>
          <a:p>
            <a:pPr algn="just">
              <a:lnSpc>
                <a:spcPct val="80000"/>
              </a:lnSpc>
            </a:pPr>
            <a:r>
              <a:rPr lang="fr-FR" sz="1600" dirty="0">
                <a:latin typeface="Calibri" panose="020F0502020204030204" pitchFamily="34" charset="0"/>
                <a:ea typeface="ＭＳ Ｐゴシック" panose="020B0600070205080204" pitchFamily="34" charset="-128"/>
                <a:cs typeface="Calibri" panose="020F0502020204030204" pitchFamily="34" charset="0"/>
              </a:rPr>
              <a:t>Fiche explicative – Présentation du dispositif de signalement des actes de violence, de discrimination, de harcèlement et d'agissements sexistes dans la fonction publique</a:t>
            </a: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marL="0" indent="0">
              <a:lnSpc>
                <a:spcPct val="80000"/>
              </a:lnSpc>
              <a:buNone/>
            </a:pPr>
            <a:r>
              <a:rPr 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Calendrier de mise en œuvre</a:t>
            </a:r>
            <a:r>
              <a:rPr lang="fr-FR" sz="1800" b="1" dirty="0">
                <a:latin typeface="Calibri" panose="020F0502020204030204" pitchFamily="34" charset="0"/>
                <a:ea typeface="ＭＳ Ｐゴシック" panose="020B0600070205080204" pitchFamily="34" charset="-128"/>
                <a:cs typeface="Calibri" panose="020F0502020204030204" pitchFamily="34" charset="0"/>
              </a:rPr>
              <a:t> =&gt; </a:t>
            </a:r>
            <a:r>
              <a:rPr lang="fr-FR" sz="1600" b="1" dirty="0">
                <a:latin typeface="Calibri" panose="020F0502020204030204" pitchFamily="34" charset="0"/>
                <a:ea typeface="ＭＳ Ｐゴシック" panose="020B0600070205080204" pitchFamily="34" charset="-128"/>
                <a:cs typeface="Calibri" panose="020F0502020204030204" pitchFamily="34" charset="0"/>
              </a:rPr>
              <a:t>article 8 du décret n°2020-256 du 13 mars 2020</a:t>
            </a:r>
          </a:p>
          <a:p>
            <a:pPr marL="0" indent="0">
              <a:lnSpc>
                <a:spcPct val="80000"/>
              </a:lnSpc>
              <a:buNone/>
            </a:pPr>
            <a:r>
              <a:rPr lang="fr-FR" sz="1600" dirty="0">
                <a:latin typeface="Calibri" panose="020F0502020204030204" pitchFamily="34" charset="0"/>
                <a:ea typeface="ＭＳ Ｐゴシック" panose="020B0600070205080204" pitchFamily="34" charset="-128"/>
                <a:cs typeface="Calibri" panose="020F0502020204030204" pitchFamily="34" charset="0"/>
              </a:rPr>
              <a:t>Les administrations, collectivités territoriales ou établissements publics mettent en place le dispositif de signalement au plus tard le 1er mai 2020. </a:t>
            </a: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endParaRPr lang="fr-FR" sz="1600" dirty="0"/>
          </a:p>
          <a:p>
            <a:pPr algn="just" eaLnBrk="1" hangingPunct="1">
              <a:lnSpc>
                <a:spcPct val="80000"/>
              </a:lnSpc>
              <a:buFont typeface="Arial" panose="020B0604020202020204" pitchFamily="34" charset="0"/>
              <a:buNone/>
            </a:pPr>
            <a:endParaRPr lang="fr-FR" altLang="fr-FR" sz="1600" b="1" i="1" dirty="0">
              <a:solidFill>
                <a:srgbClr val="00B050"/>
              </a:solidFill>
              <a:ea typeface="ＭＳ Ｐゴシック" panose="020B0600070205080204" pitchFamily="34" charset="-128"/>
              <a:cs typeface="Calibri" panose="020F0502020204030204" pitchFamily="34" charset="0"/>
            </a:endParaRPr>
          </a:p>
        </p:txBody>
      </p:sp>
    </p:spTree>
    <p:extLst>
      <p:ext uri="{BB962C8B-B14F-4D97-AF65-F5344CB8AC3E}">
        <p14:creationId xmlns:p14="http://schemas.microsoft.com/office/powerpoint/2010/main" val="838104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bwMode="auto">
          <a:xfrm>
            <a:off x="293688" y="274638"/>
            <a:ext cx="8583612" cy="566583"/>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  2 - D</a:t>
            </a:r>
            <a:r>
              <a:rPr lang="fr-FR" sz="2000" b="1" dirty="0">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 et plans d’action égalité dans les départements ministériels</a:t>
            </a:r>
            <a:endParaRPr lang="fr-FR" altLang="fr-FR" sz="1200" b="1" dirty="0">
              <a:latin typeface="Section-Medium" charset="0"/>
              <a:ea typeface="ＭＳ Ｐゴシック" panose="020B0600070205080204" pitchFamily="34" charset="-128"/>
            </a:endParaRPr>
          </a:p>
        </p:txBody>
      </p:sp>
      <p:sp>
        <p:nvSpPr>
          <p:cNvPr id="19459" name="Rectangle 3"/>
          <p:cNvSpPr>
            <a:spLocks noGrp="1" noChangeArrowheads="1"/>
          </p:cNvSpPr>
          <p:nvPr>
            <p:ph type="body" idx="4294967295"/>
          </p:nvPr>
        </p:nvSpPr>
        <p:spPr bwMode="auto">
          <a:xfrm>
            <a:off x="293688" y="934279"/>
            <a:ext cx="8583612" cy="566654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80000"/>
              </a:lnSpc>
              <a:buNone/>
            </a:pP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Mise en œuvre des </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D</a:t>
            </a: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a:t>
            </a:r>
          </a:p>
          <a:p>
            <a:pPr algn="just">
              <a:lnSpc>
                <a:spcPct val="80000"/>
              </a:lnSpc>
              <a:buNone/>
            </a:pP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dans les ministères</a:t>
            </a:r>
          </a:p>
          <a:p>
            <a:pPr marL="285750" lvl="1"/>
            <a:endParaRPr lang="fr-FR" sz="1400" dirty="0">
              <a:latin typeface="Marianne" panose="02000000000000000000" pitchFamily="50" charset="0"/>
            </a:endParaRPr>
          </a:p>
          <a:p>
            <a:pPr marL="0" lvl="1" indent="0">
              <a:buNone/>
            </a:pPr>
            <a:endParaRPr lang="fr-FR" sz="1400" dirty="0"/>
          </a:p>
          <a:p>
            <a:pPr marL="342900" lvl="1" indent="-342900">
              <a:buFont typeface="Arial" panose="020B0604020202020204" pitchFamily="34" charset="0"/>
              <a:buChar char="•"/>
            </a:pPr>
            <a:endParaRPr lang="fr-FR" sz="1400" b="1" dirty="0">
              <a:cs typeface="ＭＳ Ｐゴシック" charset="-128"/>
            </a:endParaRPr>
          </a:p>
          <a:p>
            <a:pPr marL="342900" lvl="1" indent="-342900">
              <a:buFont typeface="Arial" panose="020B0604020202020204" pitchFamily="34" charset="0"/>
              <a:buChar char="•"/>
            </a:pPr>
            <a:endParaRPr lang="fr-FR" sz="1400" b="1" dirty="0">
              <a:cs typeface="ＭＳ Ｐゴシック" charset="-128"/>
            </a:endParaRPr>
          </a:p>
          <a:p>
            <a:pPr marL="342900" lvl="1" indent="-342900">
              <a:buFont typeface="Arial" panose="020B0604020202020204" pitchFamily="34" charset="0"/>
              <a:buChar char="•"/>
            </a:pPr>
            <a:endParaRPr lang="fr-FR" sz="1400" b="1" dirty="0">
              <a:cs typeface="ＭＳ Ｐゴシック" charset="-128"/>
            </a:endParaRPr>
          </a:p>
          <a:p>
            <a:pPr algn="just">
              <a:lnSpc>
                <a:spcPct val="80000"/>
              </a:lnSpc>
              <a:buNone/>
            </a:pPr>
            <a:endParaRPr lang="fr-FR" sz="16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endParaRPr lang="fr-FR" sz="1600" dirty="0"/>
          </a:p>
          <a:p>
            <a:pPr algn="just" eaLnBrk="1" hangingPunct="1">
              <a:lnSpc>
                <a:spcPct val="80000"/>
              </a:lnSpc>
              <a:buFont typeface="Arial" panose="020B0604020202020204" pitchFamily="34" charset="0"/>
              <a:buNone/>
            </a:pPr>
            <a:endParaRPr lang="fr-FR" altLang="fr-FR" sz="1600" b="1" i="1" dirty="0">
              <a:solidFill>
                <a:srgbClr val="00B050"/>
              </a:solidFill>
              <a:ea typeface="ＭＳ Ｐゴシック" panose="020B0600070205080204" pitchFamily="34" charset="-128"/>
              <a:cs typeface="Calibri" panose="020F050202020403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4263825133"/>
              </p:ext>
            </p:extLst>
          </p:nvPr>
        </p:nvGraphicFramePr>
        <p:xfrm>
          <a:off x="198783" y="1626364"/>
          <a:ext cx="8625236" cy="4724400"/>
        </p:xfrm>
        <a:graphic>
          <a:graphicData uri="http://schemas.openxmlformats.org/drawingml/2006/table">
            <a:tbl>
              <a:tblPr bandRow="1">
                <a:tableStyleId>{5C22544A-7EE6-4342-B048-85BDC9FD1C3A}</a:tableStyleId>
              </a:tblPr>
              <a:tblGrid>
                <a:gridCol w="4312618">
                  <a:extLst>
                    <a:ext uri="{9D8B030D-6E8A-4147-A177-3AD203B41FA5}">
                      <a16:colId xmlns:a16="http://schemas.microsoft.com/office/drawing/2014/main" val="20000"/>
                    </a:ext>
                  </a:extLst>
                </a:gridCol>
                <a:gridCol w="4312618">
                  <a:extLst>
                    <a:ext uri="{9D8B030D-6E8A-4147-A177-3AD203B41FA5}">
                      <a16:colId xmlns:a16="http://schemas.microsoft.com/office/drawing/2014/main" val="20001"/>
                    </a:ext>
                  </a:extLst>
                </a:gridCol>
              </a:tblGrid>
              <a:tr h="3506189">
                <a:tc>
                  <a:txBody>
                    <a:bodyPr/>
                    <a:lstStyle/>
                    <a:p>
                      <a:r>
                        <a:rPr lang="fr-FR" sz="1600" b="1" u="sng" dirty="0">
                          <a:latin typeface="Marianne" panose="02000000000000000000" pitchFamily="50" charset="0"/>
                        </a:rPr>
                        <a:t>Agriculture</a:t>
                      </a:r>
                      <a:r>
                        <a:rPr lang="fr-FR" sz="1600" b="1" u="sng" baseline="0" dirty="0">
                          <a:latin typeface="Marianne" panose="02000000000000000000" pitchFamily="50" charset="0"/>
                        </a:rPr>
                        <a:t> </a:t>
                      </a:r>
                      <a:r>
                        <a:rPr lang="fr-FR" sz="1600" b="1" dirty="0">
                          <a:latin typeface="Marianne" panose="02000000000000000000" pitchFamily="50" charset="0"/>
                        </a:rPr>
                        <a:t>: </a:t>
                      </a:r>
                      <a:r>
                        <a:rPr lang="fr-FR" sz="1600" kern="1200" dirty="0">
                          <a:solidFill>
                            <a:schemeClr val="dk1"/>
                          </a:solidFill>
                          <a:latin typeface="+mn-lt"/>
                          <a:ea typeface="+mn-ea"/>
                          <a:cs typeface="+mn-cs"/>
                        </a:rPr>
                        <a:t>dispositif depuis 2018, partiellement externalisé en 2019. </a:t>
                      </a:r>
                    </a:p>
                    <a:p>
                      <a:pPr marL="0" lvl="1" indent="0">
                        <a:buNone/>
                      </a:pPr>
                      <a:r>
                        <a:rPr lang="fr-FR" sz="1600" b="1" u="sng" dirty="0" err="1">
                          <a:latin typeface="Marianne" panose="02000000000000000000" pitchFamily="50" charset="0"/>
                        </a:rPr>
                        <a:t>Minarm</a:t>
                      </a:r>
                      <a:r>
                        <a:rPr lang="fr-FR" sz="1600" b="1" dirty="0">
                          <a:latin typeface="Marianne" panose="02000000000000000000" pitchFamily="50" charset="0"/>
                        </a:rPr>
                        <a:t> : </a:t>
                      </a:r>
                      <a:r>
                        <a:rPr lang="fr-FR" sz="1600" dirty="0"/>
                        <a:t>cellule Thémis, interne, créée en 2014: trois rapporteurs animent la cellule.</a:t>
                      </a:r>
                    </a:p>
                    <a:p>
                      <a:pPr marL="0" lvl="1" indent="0">
                        <a:buNone/>
                      </a:pPr>
                      <a:r>
                        <a:rPr lang="fr-FR" sz="1600" b="1" u="sng" dirty="0">
                          <a:latin typeface="Marianne" panose="02000000000000000000" pitchFamily="50" charset="0"/>
                        </a:rPr>
                        <a:t>Culture</a:t>
                      </a:r>
                      <a:r>
                        <a:rPr lang="fr-FR" sz="1600" b="1" u="sng" baseline="0" dirty="0">
                          <a:latin typeface="Marianne" panose="02000000000000000000" pitchFamily="50" charset="0"/>
                        </a:rPr>
                        <a:t> : </a:t>
                      </a:r>
                      <a:r>
                        <a:rPr lang="fr-FR" sz="1600" dirty="0"/>
                        <a:t>cellule d'écoute et d'alerte externe </a:t>
                      </a:r>
                      <a:r>
                        <a:rPr lang="fr-FR" sz="1600" dirty="0" err="1"/>
                        <a:t>Allodiscrim-Allosexism</a:t>
                      </a:r>
                      <a:endParaRPr lang="fr-FR" sz="1600" b="1" dirty="0">
                        <a:solidFill>
                          <a:srgbClr val="000000"/>
                        </a:solidFill>
                        <a:latin typeface="Marianne" panose="02000000000000000000" pitchFamily="50" charset="0"/>
                      </a:endParaRPr>
                    </a:p>
                    <a:p>
                      <a:pPr marL="0" lvl="1" indent="0">
                        <a:buNone/>
                      </a:pPr>
                      <a:r>
                        <a:rPr lang="fr-FR" sz="1600" b="1" u="sng" dirty="0">
                          <a:latin typeface="Marianne" panose="02000000000000000000" pitchFamily="50" charset="0"/>
                        </a:rPr>
                        <a:t>MEAE</a:t>
                      </a:r>
                      <a:r>
                        <a:rPr lang="fr-FR" sz="1600" b="1" dirty="0">
                          <a:latin typeface="Marianne" panose="02000000000000000000" pitchFamily="50" charset="0"/>
                        </a:rPr>
                        <a:t> : </a:t>
                      </a:r>
                      <a:r>
                        <a:rPr lang="fr-FR" sz="1600" b="0" dirty="0">
                          <a:latin typeface="Marianne" panose="02000000000000000000" pitchFamily="50" charset="0"/>
                        </a:rPr>
                        <a:t>3</a:t>
                      </a:r>
                      <a:r>
                        <a:rPr lang="fr-FR" sz="1600" dirty="0">
                          <a:latin typeface="Marianne" panose="02000000000000000000" pitchFamily="50" charset="0"/>
                        </a:rPr>
                        <a:t> </a:t>
                      </a:r>
                      <a:r>
                        <a:rPr lang="fr-FR" sz="1600" dirty="0"/>
                        <a:t>cellules d’écoute internes sur les thèmes de l’égalité professionnelle femmes/hommes (octobre 2017), du harcèlement sexuel (mars 2018) et du harcèlement moral (décembre 2019) bientôt regroupées en un seul dispositif intitulé </a:t>
                      </a:r>
                      <a:r>
                        <a:rPr lang="fr-FR" sz="1600" b="1" dirty="0"/>
                        <a:t>«</a:t>
                      </a:r>
                      <a:r>
                        <a:rPr lang="fr-FR" sz="1600" dirty="0"/>
                        <a:t>  Tolérance zéro ».</a:t>
                      </a:r>
                    </a:p>
                    <a:p>
                      <a:pPr marL="0" lvl="1" indent="0">
                        <a:buNone/>
                      </a:pPr>
                      <a:r>
                        <a:rPr lang="fr-FR" sz="1600" b="1" u="sng" dirty="0">
                          <a:latin typeface="Marianne" panose="02000000000000000000" pitchFamily="50" charset="0"/>
                        </a:rPr>
                        <a:t>MEFR</a:t>
                      </a:r>
                      <a:r>
                        <a:rPr lang="fr-FR" sz="1600" b="1" dirty="0">
                          <a:latin typeface="Marianne" panose="02000000000000000000" pitchFamily="50" charset="0"/>
                        </a:rPr>
                        <a:t> : </a:t>
                      </a:r>
                      <a:r>
                        <a:rPr lang="fr-FR" sz="1600" dirty="0"/>
                        <a:t>Une cellule de prévention des discriminations interne depuis 2009, externalisée depuis 2020 auprès d’</a:t>
                      </a:r>
                      <a:r>
                        <a:rPr lang="fr-FR" sz="1600" b="1" dirty="0"/>
                        <a:t>Allodiscrim</a:t>
                      </a:r>
                      <a:r>
                        <a:rPr lang="fr-FR" sz="1600" dirty="0"/>
                        <a:t>. Le harcèlement moral traité par les services RH sur la base d’une fiche de signalement.</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fr-FR" sz="1600" b="1" u="sng" dirty="0">
                          <a:latin typeface="Marianne" panose="02000000000000000000" pitchFamily="50" charset="0"/>
                        </a:rPr>
                        <a:t>MENJS</a:t>
                      </a:r>
                      <a:r>
                        <a:rPr lang="fr-FR" sz="1600" b="1" dirty="0">
                          <a:latin typeface="Marianne" panose="02000000000000000000" pitchFamily="50" charset="0"/>
                        </a:rPr>
                        <a:t> : </a:t>
                      </a:r>
                      <a:r>
                        <a:rPr lang="fr-FR" sz="1600" dirty="0"/>
                        <a:t>dispositifs de signalement/cellules d’écoute expérimentale en administration centrale et dans trois académies</a:t>
                      </a:r>
                    </a:p>
                    <a:p>
                      <a:pPr marL="0" marR="0" lvl="1" indent="0" algn="l" defTabSz="457200" rtl="0" eaLnBrk="1" fontAlgn="auto" latinLnBrk="0" hangingPunct="1">
                        <a:lnSpc>
                          <a:spcPct val="100000"/>
                        </a:lnSpc>
                        <a:spcBef>
                          <a:spcPts val="0"/>
                        </a:spcBef>
                        <a:spcAft>
                          <a:spcPts val="0"/>
                        </a:spcAft>
                        <a:buClrTx/>
                        <a:buSzTx/>
                        <a:buFontTx/>
                        <a:buNone/>
                        <a:tabLst/>
                        <a:defRPr/>
                      </a:pPr>
                      <a:r>
                        <a:rPr lang="fr-FR" sz="1600" b="1" u="sng" dirty="0">
                          <a:latin typeface="Marianne" panose="02000000000000000000" pitchFamily="50" charset="0"/>
                        </a:rPr>
                        <a:t>MESRI</a:t>
                      </a:r>
                      <a:r>
                        <a:rPr lang="fr-FR" sz="1600" b="1" dirty="0">
                          <a:latin typeface="Marianne" panose="02000000000000000000" pitchFamily="50" charset="0"/>
                        </a:rPr>
                        <a:t> : </a:t>
                      </a:r>
                      <a:r>
                        <a:rPr lang="fr-FR" sz="1600" dirty="0"/>
                        <a:t>cellules d’écoute violences sexistes et sexuelles dans les établissements ESR</a:t>
                      </a:r>
                      <a:endParaRPr lang="fr-FR" sz="1600" b="1" dirty="0">
                        <a:solidFill>
                          <a:srgbClr val="000000"/>
                        </a:solidFill>
                        <a:latin typeface="Marianne" panose="02000000000000000000" pitchFamily="50" charset="0"/>
                      </a:endParaRPr>
                    </a:p>
                    <a:p>
                      <a:pPr marL="0" lvl="1" indent="0">
                        <a:buNone/>
                      </a:pPr>
                      <a:r>
                        <a:rPr lang="fr-FR" sz="1600" b="1" u="sng" dirty="0">
                          <a:latin typeface="Marianne" panose="02000000000000000000" pitchFamily="50" charset="0"/>
                        </a:rPr>
                        <a:t>Intérieur</a:t>
                      </a:r>
                      <a:r>
                        <a:rPr lang="fr-FR" sz="1600" b="1" u="sng" baseline="0" dirty="0">
                          <a:latin typeface="Marianne" panose="02000000000000000000" pitchFamily="50" charset="0"/>
                        </a:rPr>
                        <a:t> </a:t>
                      </a:r>
                      <a:r>
                        <a:rPr lang="fr-FR" sz="1600" b="1" dirty="0">
                          <a:latin typeface="Marianne" panose="02000000000000000000" pitchFamily="50" charset="0"/>
                        </a:rPr>
                        <a:t>:</a:t>
                      </a:r>
                      <a:r>
                        <a:rPr lang="fr-FR" sz="1600" dirty="0">
                          <a:latin typeface="Marianne" panose="02000000000000000000" pitchFamily="50" charset="0"/>
                        </a:rPr>
                        <a:t> </a:t>
                      </a:r>
                      <a:r>
                        <a:rPr lang="fr-FR" sz="1600" dirty="0"/>
                        <a:t>Trois dispositifs d’alerte et de signalement internes : </a:t>
                      </a:r>
                      <a:r>
                        <a:rPr lang="fr-FR" sz="1600" b="1" dirty="0"/>
                        <a:t>ALLO-DISCRI </a:t>
                      </a:r>
                      <a:r>
                        <a:rPr lang="fr-FR" sz="1600" b="0" dirty="0"/>
                        <a:t>pour le Secrétariat général l’automne 2017 géré par la DRH</a:t>
                      </a:r>
                      <a:r>
                        <a:rPr lang="fr-FR" sz="1600" dirty="0"/>
                        <a:t>, </a:t>
                      </a:r>
                      <a:r>
                        <a:rPr lang="fr-FR" sz="1600" b="1" dirty="0"/>
                        <a:t>SIGNAL-DISCRI </a:t>
                      </a:r>
                      <a:r>
                        <a:rPr lang="fr-FR" sz="1600" b="0" dirty="0"/>
                        <a:t>de la police nationale, depuis2017</a:t>
                      </a:r>
                      <a:r>
                        <a:rPr lang="fr-FR" sz="1600" dirty="0"/>
                        <a:t>, géré par </a:t>
                      </a:r>
                      <a:r>
                        <a:rPr lang="fr-FR" sz="1600" b="0" dirty="0"/>
                        <a:t>l’inspection générale et </a:t>
                      </a:r>
                      <a:r>
                        <a:rPr lang="fr-FR" sz="1600" b="1" dirty="0"/>
                        <a:t>STOP-DISCRI </a:t>
                      </a:r>
                      <a:r>
                        <a:rPr lang="fr-FR" sz="1600" b="0" dirty="0"/>
                        <a:t>pour la gendarmerie nationale, dep</a:t>
                      </a:r>
                      <a:r>
                        <a:rPr lang="fr-FR" sz="1600" dirty="0"/>
                        <a:t>uis 2014 géré </a:t>
                      </a:r>
                      <a:r>
                        <a:rPr lang="fr-FR" sz="1600" b="0" dirty="0"/>
                        <a:t>par l’inspection générale</a:t>
                      </a:r>
                    </a:p>
                    <a:p>
                      <a:pPr marL="0" lvl="1" indent="0">
                        <a:buNone/>
                      </a:pPr>
                      <a:r>
                        <a:rPr lang="fr-FR" sz="1600" b="1" u="sng" dirty="0">
                          <a:latin typeface="Marianne" panose="02000000000000000000" pitchFamily="50" charset="0"/>
                        </a:rPr>
                        <a:t>Justice</a:t>
                      </a:r>
                      <a:r>
                        <a:rPr lang="fr-FR" sz="1600" b="1" u="sng" baseline="0" dirty="0">
                          <a:latin typeface="Marianne" panose="02000000000000000000" pitchFamily="50" charset="0"/>
                        </a:rPr>
                        <a:t> </a:t>
                      </a:r>
                      <a:r>
                        <a:rPr lang="fr-FR" sz="1600" b="1" u="sng" dirty="0">
                          <a:latin typeface="Marianne" panose="02000000000000000000" pitchFamily="50" charset="0"/>
                        </a:rPr>
                        <a:t>:</a:t>
                      </a:r>
                      <a:r>
                        <a:rPr lang="fr-FR" sz="1600" b="1" u="none" dirty="0">
                          <a:latin typeface="Marianne" panose="02000000000000000000" pitchFamily="50" charset="0"/>
                        </a:rPr>
                        <a:t> </a:t>
                      </a:r>
                      <a:r>
                        <a:rPr lang="fr-FR" sz="1600" dirty="0"/>
                        <a:t>cellule externalisée en cours</a:t>
                      </a:r>
                      <a:endParaRPr lang="fr-FR" sz="1600" b="1" dirty="0">
                        <a:solidFill>
                          <a:srgbClr val="000000"/>
                        </a:solidFill>
                        <a:latin typeface="Marianne" panose="02000000000000000000" pitchFamily="50" charset="0"/>
                      </a:endParaRPr>
                    </a:p>
                    <a:p>
                      <a:pPr marL="0" lvl="1" indent="0">
                        <a:buNone/>
                      </a:pPr>
                      <a:r>
                        <a:rPr lang="fr-FR" sz="1600" b="1" u="sng" dirty="0">
                          <a:latin typeface="Marianne" panose="02000000000000000000" pitchFamily="50" charset="0"/>
                        </a:rPr>
                        <a:t>MSO</a:t>
                      </a:r>
                      <a:r>
                        <a:rPr lang="fr-FR" sz="1600" b="1" dirty="0">
                          <a:latin typeface="Marianne" panose="02000000000000000000" pitchFamily="50" charset="0"/>
                        </a:rPr>
                        <a:t> : </a:t>
                      </a:r>
                      <a:r>
                        <a:rPr lang="fr-FR" sz="1600" dirty="0"/>
                        <a:t>une ligne d’écoute et d’alerte LEA gérée par un prestataire externe</a:t>
                      </a:r>
                      <a:endParaRPr lang="fr-FR" sz="1600" b="1" dirty="0">
                        <a:solidFill>
                          <a:srgbClr val="000000"/>
                        </a:solidFill>
                        <a:latin typeface="Marianne" panose="02000000000000000000" pitchFamily="50" charset="0"/>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fr-FR" sz="1600" b="1" u="sng" dirty="0">
                          <a:latin typeface="Marianne" panose="02000000000000000000" pitchFamily="50" charset="0"/>
                        </a:rPr>
                        <a:t>MTES : </a:t>
                      </a:r>
                      <a:r>
                        <a:rPr lang="fr-FR" sz="1600" dirty="0"/>
                        <a:t>Appel d’offre en cours</a:t>
                      </a:r>
                    </a:p>
                    <a:p>
                      <a:pPr marL="0" marR="0" lvl="1" indent="0" algn="just" defTabSz="457200" rtl="0" eaLnBrk="1" fontAlgn="auto" latinLnBrk="0" hangingPunct="1">
                        <a:lnSpc>
                          <a:spcPct val="100000"/>
                        </a:lnSpc>
                        <a:spcBef>
                          <a:spcPts val="0"/>
                        </a:spcBef>
                        <a:spcAft>
                          <a:spcPts val="0"/>
                        </a:spcAft>
                        <a:buClrTx/>
                        <a:buSzTx/>
                        <a:buFontTx/>
                        <a:buNone/>
                        <a:tabLst/>
                        <a:defRPr/>
                      </a:pPr>
                      <a:r>
                        <a:rPr lang="fr-FR" sz="1600" b="1" u="sng" dirty="0">
                          <a:latin typeface="Marianne" panose="02000000000000000000" pitchFamily="50" charset="0"/>
                        </a:rPr>
                        <a:t>SPM</a:t>
                      </a:r>
                      <a:r>
                        <a:rPr lang="fr-FR" sz="1600" b="1" dirty="0">
                          <a:latin typeface="Marianne" panose="02000000000000000000" pitchFamily="50" charset="0"/>
                        </a:rPr>
                        <a:t> </a:t>
                      </a:r>
                      <a:r>
                        <a:rPr lang="fr-FR" sz="1600" dirty="0">
                          <a:latin typeface="Marianne" panose="02000000000000000000" pitchFamily="50" charset="0"/>
                        </a:rPr>
                        <a:t>: </a:t>
                      </a:r>
                      <a:r>
                        <a:rPr lang="fr-FR" sz="1600" kern="1200" dirty="0">
                          <a:solidFill>
                            <a:schemeClr val="dk1"/>
                          </a:solidFill>
                          <a:latin typeface="+mn-lt"/>
                          <a:ea typeface="+mn-ea"/>
                          <a:cs typeface="+mn-cs"/>
                        </a:rPr>
                        <a:t>2 cellules externes : Cellule </a:t>
                      </a:r>
                      <a:r>
                        <a:rPr lang="fr-FR" sz="1600" kern="1200" dirty="0" err="1">
                          <a:solidFill>
                            <a:schemeClr val="dk1"/>
                          </a:solidFill>
                          <a:latin typeface="+mn-lt"/>
                          <a:ea typeface="+mn-ea"/>
                          <a:cs typeface="+mn-cs"/>
                        </a:rPr>
                        <a:t>E</a:t>
                      </a:r>
                      <a:r>
                        <a:rPr lang="fr-FR" sz="1600" b="1" dirty="0" err="1"/>
                        <a:t>léas</a:t>
                      </a:r>
                      <a:r>
                        <a:rPr lang="fr-FR" sz="1600" b="1" dirty="0"/>
                        <a:t> </a:t>
                      </a:r>
                      <a:r>
                        <a:rPr lang="fr-FR" sz="1600" dirty="0"/>
                        <a:t> «souffrance au travail et discriminations» depuis 2018 + </a:t>
                      </a:r>
                      <a:r>
                        <a:rPr lang="fr-FR" sz="1600" b="1" dirty="0"/>
                        <a:t>Allodiscrim et </a:t>
                      </a:r>
                      <a:r>
                        <a:rPr lang="fr-FR" sz="1600" b="1" dirty="0" err="1"/>
                        <a:t>Allosexism</a:t>
                      </a:r>
                      <a:r>
                        <a:rPr lang="fr-FR" sz="1600" b="1" dirty="0"/>
                        <a:t> </a:t>
                      </a:r>
                      <a:r>
                        <a:rPr lang="fr-FR" sz="1600" dirty="0"/>
                        <a:t>depuis 2019</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210342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bwMode="auto">
          <a:xfrm>
            <a:off x="293688" y="274638"/>
            <a:ext cx="8583612" cy="566583"/>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r-FR" altLang="fr-FR" sz="2000" b="1" dirty="0">
                <a:latin typeface="Calibri" panose="020F0502020204030204" pitchFamily="34" charset="0"/>
                <a:ea typeface="ＭＳ Ｐゴシック" panose="020B0600070205080204" pitchFamily="34" charset="-128"/>
                <a:cs typeface="Calibri" panose="020F0502020204030204" pitchFamily="34" charset="0"/>
              </a:rPr>
              <a:t>  2 - D</a:t>
            </a:r>
            <a:r>
              <a:rPr lang="fr-FR" sz="2000" b="1" dirty="0">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 et plans d’action égalité dans les départements ministériels</a:t>
            </a:r>
            <a:endParaRPr lang="fr-FR" altLang="fr-FR" sz="1200" b="1" dirty="0">
              <a:latin typeface="Section-Medium" charset="0"/>
              <a:ea typeface="ＭＳ Ｐゴシック" panose="020B0600070205080204" pitchFamily="34" charset="-128"/>
            </a:endParaRPr>
          </a:p>
        </p:txBody>
      </p:sp>
      <p:sp>
        <p:nvSpPr>
          <p:cNvPr id="19459" name="Rectangle 3"/>
          <p:cNvSpPr>
            <a:spLocks noGrp="1" noChangeArrowheads="1"/>
          </p:cNvSpPr>
          <p:nvPr>
            <p:ph type="body" idx="4294967295"/>
          </p:nvPr>
        </p:nvSpPr>
        <p:spPr bwMode="auto">
          <a:xfrm>
            <a:off x="293688" y="1023729"/>
            <a:ext cx="8850312" cy="557709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80000"/>
              </a:lnSpc>
              <a:buNone/>
            </a:pP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Mise en œuvre des </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D</a:t>
            </a: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ispositifs de signalement des violences sexuelles et sexistes</a:t>
            </a:r>
          </a:p>
          <a:p>
            <a:pPr algn="just">
              <a:lnSpc>
                <a:spcPct val="80000"/>
              </a:lnSpc>
              <a:buNone/>
            </a:pPr>
            <a:r>
              <a:rPr 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dans les ministères</a:t>
            </a:r>
          </a:p>
          <a:p>
            <a:pPr algn="just">
              <a:lnSpc>
                <a:spcPct val="80000"/>
              </a:lnSpc>
              <a:buNone/>
            </a:pPr>
            <a:endParaRPr lang="fr-FR" sz="20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algn="just">
              <a:lnSpc>
                <a:spcPct val="80000"/>
              </a:lnSpc>
              <a:buFont typeface="Wingdings" panose="05000000000000000000" pitchFamily="2" charset="2"/>
              <a:buChar char="§"/>
            </a:pPr>
            <a:r>
              <a:rPr lang="fr-FR" sz="1800" dirty="0">
                <a:latin typeface="Marianne" panose="02000000000000000000" pitchFamily="50" charset="0"/>
              </a:rPr>
              <a:t>9 ministères sont déjà dotés d’un dispositif de signalement opérationnel </a:t>
            </a:r>
          </a:p>
          <a:p>
            <a:pPr algn="just">
              <a:lnSpc>
                <a:spcPct val="80000"/>
              </a:lnSpc>
              <a:buFont typeface="Wingdings" panose="05000000000000000000" pitchFamily="2" charset="2"/>
              <a:buChar char="§"/>
            </a:pPr>
            <a:r>
              <a:rPr lang="fr-FR" sz="1800" dirty="0">
                <a:latin typeface="Marianne" panose="02000000000000000000" pitchFamily="50" charset="0"/>
              </a:rPr>
              <a:t>1 ministère généralise un dispositif expérimental </a:t>
            </a:r>
          </a:p>
          <a:p>
            <a:pPr algn="just">
              <a:lnSpc>
                <a:spcPct val="80000"/>
              </a:lnSpc>
              <a:buFont typeface="Wingdings" panose="05000000000000000000" pitchFamily="2" charset="2"/>
              <a:buChar char="§"/>
            </a:pPr>
            <a:r>
              <a:rPr lang="fr-FR" sz="1800" dirty="0">
                <a:latin typeface="Marianne" panose="02000000000000000000" pitchFamily="50" charset="0"/>
              </a:rPr>
              <a:t>2 ministères sont en train de le mettre en place </a:t>
            </a:r>
          </a:p>
          <a:p>
            <a:pPr marL="0" lvl="0" indent="0">
              <a:buNone/>
            </a:pPr>
            <a:endParaRPr lang="fr-FR" sz="1600" b="1" dirty="0"/>
          </a:p>
          <a:p>
            <a:pPr marL="0" lvl="1" indent="0">
              <a:buNone/>
            </a:pPr>
            <a:r>
              <a:rPr lang="fr-FR" sz="1600" b="1" dirty="0"/>
              <a:t> </a:t>
            </a:r>
            <a:endParaRPr lang="fr-FR" sz="1400" b="1" dirty="0">
              <a:cs typeface="ＭＳ Ｐゴシック" charset="-128"/>
            </a:endParaRPr>
          </a:p>
          <a:p>
            <a:pPr marL="0" indent="0">
              <a:lnSpc>
                <a:spcPct val="80000"/>
              </a:lnSpc>
              <a:buNone/>
            </a:pPr>
            <a:r>
              <a:rPr lang="fr-FR" sz="1800" u="sng" dirty="0">
                <a:latin typeface="Marianne" panose="02000000000000000000" pitchFamily="50" charset="0"/>
              </a:rPr>
              <a:t>Types de dispositif : </a:t>
            </a:r>
          </a:p>
          <a:p>
            <a:pPr>
              <a:lnSpc>
                <a:spcPct val="80000"/>
              </a:lnSpc>
            </a:pPr>
            <a:r>
              <a:rPr lang="fr-FR" sz="1800" dirty="0">
                <a:latin typeface="Marianne" panose="02000000000000000000" pitchFamily="50" charset="0"/>
              </a:rPr>
              <a:t>5 dispositifs externalisés : </a:t>
            </a:r>
            <a:r>
              <a:rPr lang="fr-FR" sz="1800" dirty="0" err="1">
                <a:latin typeface="Marianne" panose="02000000000000000000" pitchFamily="50" charset="0"/>
              </a:rPr>
              <a:t>Mso</a:t>
            </a:r>
            <a:r>
              <a:rPr lang="fr-FR" sz="1800" dirty="0">
                <a:latin typeface="Marianne" panose="02000000000000000000" pitchFamily="50" charset="0"/>
              </a:rPr>
              <a:t>, SPM, MTES, Justice, Culture</a:t>
            </a:r>
          </a:p>
          <a:p>
            <a:pPr>
              <a:lnSpc>
                <a:spcPct val="80000"/>
              </a:lnSpc>
            </a:pPr>
            <a:r>
              <a:rPr lang="fr-FR" sz="1800" dirty="0">
                <a:latin typeface="Marianne" panose="02000000000000000000" pitchFamily="50" charset="0"/>
              </a:rPr>
              <a:t>2 dispositifs mixtes : Agriculture/MEFR,  </a:t>
            </a:r>
          </a:p>
          <a:p>
            <a:pPr>
              <a:lnSpc>
                <a:spcPct val="80000"/>
              </a:lnSpc>
            </a:pPr>
            <a:r>
              <a:rPr lang="fr-FR" sz="1800" dirty="0">
                <a:latin typeface="Marianne" panose="02000000000000000000" pitchFamily="50" charset="0"/>
              </a:rPr>
              <a:t>3 dispositifs internes : </a:t>
            </a:r>
            <a:r>
              <a:rPr lang="fr-FR" sz="1800" dirty="0" err="1">
                <a:latin typeface="Marianne" panose="02000000000000000000" pitchFamily="50" charset="0"/>
              </a:rPr>
              <a:t>Minarm</a:t>
            </a:r>
            <a:r>
              <a:rPr lang="fr-FR" sz="1800" dirty="0">
                <a:latin typeface="Marianne" panose="02000000000000000000" pitchFamily="50" charset="0"/>
              </a:rPr>
              <a:t>, MEAE, Intérieur</a:t>
            </a: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pPr>
              <a:lnSpc>
                <a:spcPct val="80000"/>
              </a:lnSpc>
            </a:pPr>
            <a:endParaRPr lang="fr-FR" sz="1600" dirty="0">
              <a:latin typeface="Calibri" panose="020F0502020204030204" pitchFamily="34" charset="0"/>
              <a:ea typeface="ＭＳ Ｐゴシック" panose="020B0600070205080204" pitchFamily="34" charset="-128"/>
              <a:cs typeface="Calibri" panose="020F0502020204030204" pitchFamily="34" charset="0"/>
            </a:endParaRPr>
          </a:p>
          <a:p>
            <a:endParaRPr lang="fr-FR" sz="1600" dirty="0"/>
          </a:p>
          <a:p>
            <a:pPr algn="just" eaLnBrk="1" hangingPunct="1">
              <a:lnSpc>
                <a:spcPct val="80000"/>
              </a:lnSpc>
              <a:buFont typeface="Arial" panose="020B0604020202020204" pitchFamily="34" charset="0"/>
              <a:buNone/>
            </a:pPr>
            <a:endParaRPr lang="fr-FR" altLang="fr-FR" sz="1600" b="1" i="1" dirty="0">
              <a:solidFill>
                <a:srgbClr val="00B050"/>
              </a:solidFill>
              <a:ea typeface="ＭＳ Ｐゴシック" panose="020B0600070205080204" pitchFamily="34" charset="-128"/>
              <a:cs typeface="Calibri" panose="020F0502020204030204" pitchFamily="34" charset="0"/>
            </a:endParaRPr>
          </a:p>
        </p:txBody>
      </p:sp>
    </p:spTree>
    <p:extLst>
      <p:ext uri="{BB962C8B-B14F-4D97-AF65-F5344CB8AC3E}">
        <p14:creationId xmlns:p14="http://schemas.microsoft.com/office/powerpoint/2010/main" val="1200994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1"/>
          <p:cNvSpPr>
            <a:spLocks noGrp="1"/>
          </p:cNvSpPr>
          <p:nvPr>
            <p:ph type="title"/>
          </p:nvPr>
        </p:nvSpPr>
        <p:spPr bwMode="auto">
          <a:xfrm>
            <a:off x="298174" y="211358"/>
            <a:ext cx="8577469" cy="355172"/>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400" b="1" dirty="0">
                <a:latin typeface="Section-Medium" charset="0"/>
                <a:ea typeface="ＭＳ Ｐゴシック" panose="020B0600070205080204" pitchFamily="34" charset="-128"/>
              </a:rPr>
              <a:t>ORDRE DU JOUR</a:t>
            </a:r>
          </a:p>
        </p:txBody>
      </p:sp>
      <p:sp>
        <p:nvSpPr>
          <p:cNvPr id="2" name="ZoneTexte 1"/>
          <p:cNvSpPr txBox="1"/>
          <p:nvPr/>
        </p:nvSpPr>
        <p:spPr>
          <a:xfrm>
            <a:off x="298174" y="655983"/>
            <a:ext cx="8577469" cy="4093428"/>
          </a:xfrm>
          <a:prstGeom prst="rect">
            <a:avLst/>
          </a:prstGeom>
          <a:noFill/>
        </p:spPr>
        <p:txBody>
          <a:bodyPr wrap="square" rtlCol="0">
            <a:spAutoFit/>
          </a:bodyPr>
          <a:lstStyle/>
          <a:p>
            <a:pPr algn="just"/>
            <a:r>
              <a:rPr lang="fr-FR" sz="2000" dirty="0">
                <a:solidFill>
                  <a:schemeClr val="tx1">
                    <a:lumMod val="50000"/>
                    <a:lumOff val="50000"/>
                  </a:schemeClr>
                </a:solidFill>
              </a:rPr>
              <a:t> </a:t>
            </a:r>
          </a:p>
          <a:p>
            <a:pPr algn="just"/>
            <a:r>
              <a:rPr lang="fr-FR" sz="2000" dirty="0">
                <a:solidFill>
                  <a:schemeClr val="tx1">
                    <a:lumMod val="50000"/>
                    <a:lumOff val="50000"/>
                  </a:schemeClr>
                </a:solidFill>
              </a:rPr>
              <a:t>1. Point général sur la mise en œuvre de l’accord relatif à l’égalité professionnelle entre les femmes et les hommes dans la fonction publique du 30 novembre 2018</a:t>
            </a:r>
          </a:p>
          <a:p>
            <a:pPr algn="just"/>
            <a:r>
              <a:rPr lang="fr-FR" sz="2000" dirty="0">
                <a:solidFill>
                  <a:schemeClr val="tx1">
                    <a:lumMod val="50000"/>
                    <a:lumOff val="50000"/>
                  </a:schemeClr>
                </a:solidFill>
              </a:rPr>
              <a:t> </a:t>
            </a:r>
          </a:p>
          <a:p>
            <a:pPr algn="just"/>
            <a:r>
              <a:rPr lang="fr-FR" sz="2000" dirty="0">
                <a:solidFill>
                  <a:schemeClr val="tx1">
                    <a:lumMod val="50000"/>
                    <a:lumOff val="50000"/>
                  </a:schemeClr>
                </a:solidFill>
              </a:rPr>
              <a:t>2.  </a:t>
            </a:r>
            <a:r>
              <a:rPr lang="fr-FR" sz="2000" dirty="0">
                <a:solidFill>
                  <a:prstClr val="black"/>
                </a:solidFill>
              </a:rPr>
              <a:t> </a:t>
            </a:r>
            <a:r>
              <a:rPr lang="fr-FR" sz="2000" dirty="0">
                <a:solidFill>
                  <a:schemeClr val="bg1">
                    <a:lumMod val="50000"/>
                  </a:schemeClr>
                </a:solidFill>
              </a:rPr>
              <a:t>Mise en place des plans d’action en faveur de l’égalité professionnelle, conformément au décret n° 2020-528 du 4 mai 2020 et déploiement des dispositifs de signalement </a:t>
            </a:r>
          </a:p>
          <a:p>
            <a:pPr algn="just"/>
            <a:endParaRPr lang="fr-FR" sz="2000" dirty="0">
              <a:solidFill>
                <a:schemeClr val="tx1">
                  <a:lumMod val="50000"/>
                  <a:lumOff val="50000"/>
                </a:schemeClr>
              </a:solidFill>
            </a:endParaRPr>
          </a:p>
          <a:p>
            <a:pPr algn="just"/>
            <a:r>
              <a:rPr lang="fr-FR" sz="2000" dirty="0"/>
              <a:t>3. Intervention d’un grand témoin sur l’égalité professionnelle : Aline CREPIN, membre de la commission nationale Egalité et Diversité de l'Association Nationale des DRH</a:t>
            </a:r>
          </a:p>
          <a:p>
            <a:pPr algn="just"/>
            <a:r>
              <a:rPr lang="fr-FR" sz="2000" dirty="0">
                <a:solidFill>
                  <a:schemeClr val="tx1">
                    <a:lumMod val="50000"/>
                    <a:lumOff val="50000"/>
                  </a:schemeClr>
                </a:solidFill>
                <a:latin typeface="Section-Bold"/>
              </a:rPr>
              <a:t>	</a:t>
            </a:r>
            <a:endParaRPr lang="fr-FR" sz="2000" dirty="0">
              <a:solidFill>
                <a:schemeClr val="tx1">
                  <a:lumMod val="50000"/>
                  <a:lumOff val="50000"/>
                </a:schemeClr>
              </a:solidFill>
            </a:endParaRPr>
          </a:p>
        </p:txBody>
      </p:sp>
    </p:spTree>
    <p:extLst>
      <p:ext uri="{BB962C8B-B14F-4D97-AF65-F5344CB8AC3E}">
        <p14:creationId xmlns:p14="http://schemas.microsoft.com/office/powerpoint/2010/main" val="15741054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1"/>
          <p:cNvSpPr>
            <a:spLocks noGrp="1"/>
          </p:cNvSpPr>
          <p:nvPr>
            <p:ph type="title"/>
          </p:nvPr>
        </p:nvSpPr>
        <p:spPr bwMode="auto">
          <a:xfrm>
            <a:off x="298174" y="211358"/>
            <a:ext cx="8577469" cy="355172"/>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400" b="1" dirty="0">
                <a:latin typeface="Section-Medium" charset="0"/>
                <a:ea typeface="ＭＳ Ｐゴシック" panose="020B0600070205080204" pitchFamily="34" charset="-128"/>
              </a:rPr>
              <a:t>Grand témoin de l’égalité professionnelle</a:t>
            </a:r>
          </a:p>
        </p:txBody>
      </p:sp>
      <p:sp>
        <p:nvSpPr>
          <p:cNvPr id="2" name="ZoneTexte 1"/>
          <p:cNvSpPr txBox="1"/>
          <p:nvPr/>
        </p:nvSpPr>
        <p:spPr>
          <a:xfrm>
            <a:off x="298173" y="1416420"/>
            <a:ext cx="8577469" cy="2554545"/>
          </a:xfrm>
          <a:prstGeom prst="rect">
            <a:avLst/>
          </a:prstGeom>
          <a:noFill/>
        </p:spPr>
        <p:txBody>
          <a:bodyPr wrap="square" rtlCol="0">
            <a:spAutoFit/>
          </a:bodyPr>
          <a:lstStyle/>
          <a:p>
            <a:pPr algn="just"/>
            <a:r>
              <a:rPr lang="fr-FR" sz="2000" dirty="0">
                <a:solidFill>
                  <a:schemeClr val="tx1">
                    <a:lumMod val="50000"/>
                    <a:lumOff val="50000"/>
                  </a:schemeClr>
                </a:solidFill>
              </a:rPr>
              <a:t> </a:t>
            </a:r>
          </a:p>
          <a:p>
            <a:pPr algn="just"/>
            <a:r>
              <a:rPr lang="fr-FR" sz="2000" dirty="0">
                <a:solidFill>
                  <a:schemeClr val="tx1">
                    <a:lumMod val="50000"/>
                    <a:lumOff val="50000"/>
                  </a:schemeClr>
                </a:solidFill>
              </a:rPr>
              <a:t> </a:t>
            </a:r>
          </a:p>
          <a:p>
            <a:pPr algn="just"/>
            <a:r>
              <a:rPr lang="fr-FR" sz="2000" dirty="0"/>
              <a:t>La parole est donnée à :</a:t>
            </a:r>
          </a:p>
          <a:p>
            <a:pPr algn="just"/>
            <a:endParaRPr lang="fr-FR" sz="2000" dirty="0"/>
          </a:p>
          <a:p>
            <a:pPr algn="just"/>
            <a:endParaRPr lang="fr-FR" sz="2000" dirty="0"/>
          </a:p>
          <a:p>
            <a:pPr algn="ctr"/>
            <a:r>
              <a:rPr lang="fr-FR" sz="2000" dirty="0"/>
              <a:t>Aline CREPIN, membre de la commission nationale Egalité et Diversité de l'Association Nationale des DRH</a:t>
            </a:r>
          </a:p>
          <a:p>
            <a:pPr algn="just"/>
            <a:r>
              <a:rPr lang="fr-FR" sz="2000" dirty="0">
                <a:solidFill>
                  <a:schemeClr val="tx1">
                    <a:lumMod val="50000"/>
                    <a:lumOff val="50000"/>
                  </a:schemeClr>
                </a:solidFill>
                <a:latin typeface="Section-Bold"/>
              </a:rPr>
              <a:t>	</a:t>
            </a:r>
            <a:endParaRPr lang="fr-FR" sz="2000" dirty="0">
              <a:solidFill>
                <a:schemeClr val="tx1">
                  <a:lumMod val="50000"/>
                  <a:lumOff val="50000"/>
                </a:schemeClr>
              </a:solidFill>
            </a:endParaRPr>
          </a:p>
        </p:txBody>
      </p:sp>
    </p:spTree>
    <p:extLst>
      <p:ext uri="{BB962C8B-B14F-4D97-AF65-F5344CB8AC3E}">
        <p14:creationId xmlns:p14="http://schemas.microsoft.com/office/powerpoint/2010/main" val="2079519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1"/>
          <p:cNvSpPr>
            <a:spLocks noGrp="1"/>
          </p:cNvSpPr>
          <p:nvPr>
            <p:ph type="title"/>
          </p:nvPr>
        </p:nvSpPr>
        <p:spPr bwMode="auto">
          <a:xfrm>
            <a:off x="298174" y="211358"/>
            <a:ext cx="8577469" cy="355172"/>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400" b="1" dirty="0">
                <a:latin typeface="Section-Medium" charset="0"/>
                <a:ea typeface="ＭＳ Ｐゴシック" panose="020B0600070205080204" pitchFamily="34" charset="-128"/>
              </a:rPr>
              <a:t>ORDRE DU JOUR</a:t>
            </a:r>
          </a:p>
        </p:txBody>
      </p:sp>
      <p:sp>
        <p:nvSpPr>
          <p:cNvPr id="2" name="ZoneTexte 1"/>
          <p:cNvSpPr txBox="1"/>
          <p:nvPr/>
        </p:nvSpPr>
        <p:spPr>
          <a:xfrm>
            <a:off x="298174" y="655983"/>
            <a:ext cx="8577469" cy="4093428"/>
          </a:xfrm>
          <a:prstGeom prst="rect">
            <a:avLst/>
          </a:prstGeom>
          <a:noFill/>
        </p:spPr>
        <p:txBody>
          <a:bodyPr wrap="square" rtlCol="0">
            <a:spAutoFit/>
          </a:bodyPr>
          <a:lstStyle/>
          <a:p>
            <a:pPr algn="just"/>
            <a:r>
              <a:rPr lang="fr-FR" sz="2000" dirty="0">
                <a:latin typeface="Section-Bold"/>
              </a:rPr>
              <a:t> </a:t>
            </a:r>
          </a:p>
          <a:p>
            <a:pPr algn="just"/>
            <a:r>
              <a:rPr lang="fr-FR" sz="2000" dirty="0"/>
              <a:t>1. Point général sur la mise en œuvre de l’accord relatif à l’égalité professionnelle entre les femmes et les hommes dans la fonction publique du 30 novembre 2018</a:t>
            </a:r>
          </a:p>
          <a:p>
            <a:pPr algn="just"/>
            <a:r>
              <a:rPr lang="fr-FR" sz="2000" dirty="0"/>
              <a:t> </a:t>
            </a:r>
          </a:p>
          <a:p>
            <a:pPr lvl="0" algn="just"/>
            <a:r>
              <a:rPr lang="fr-FR" sz="2000" dirty="0">
                <a:solidFill>
                  <a:schemeClr val="bg1">
                    <a:lumMod val="50000"/>
                  </a:schemeClr>
                </a:solidFill>
              </a:rPr>
              <a:t>2. Mise en place des plans d’action en faveur de l’égalité professionnelle, conformément au décret n° 2020-528 du 4 mai 2020 et déploiement des dispositifs de signalement </a:t>
            </a:r>
          </a:p>
          <a:p>
            <a:pPr algn="just"/>
            <a:r>
              <a:rPr lang="fr-FR" sz="2000" dirty="0">
                <a:solidFill>
                  <a:schemeClr val="tx1">
                    <a:lumMod val="50000"/>
                    <a:lumOff val="50000"/>
                  </a:schemeClr>
                </a:solidFill>
              </a:rPr>
              <a:t> </a:t>
            </a:r>
          </a:p>
          <a:p>
            <a:pPr algn="just"/>
            <a:r>
              <a:rPr lang="fr-FR" sz="2000" dirty="0">
                <a:solidFill>
                  <a:schemeClr val="tx1">
                    <a:lumMod val="50000"/>
                    <a:lumOff val="50000"/>
                  </a:schemeClr>
                </a:solidFill>
              </a:rPr>
              <a:t>3. Intervention d’un grand témoin sur l’égalité professionnelle : Aline CREPIN, membre de la commission nationale Egalité et Diversité de l'Association Nationale des DRH</a:t>
            </a:r>
          </a:p>
          <a:p>
            <a:pPr algn="just"/>
            <a:r>
              <a:rPr lang="fr-FR" sz="2000" dirty="0">
                <a:solidFill>
                  <a:schemeClr val="tx1">
                    <a:lumMod val="50000"/>
                    <a:lumOff val="50000"/>
                  </a:schemeClr>
                </a:solidFill>
                <a:latin typeface="Section-Bold"/>
              </a:rPr>
              <a:t>	</a:t>
            </a:r>
            <a:endParaRPr lang="fr-FR" sz="2000" dirty="0">
              <a:solidFill>
                <a:schemeClr val="tx1">
                  <a:lumMod val="50000"/>
                  <a:lumOff val="50000"/>
                </a:schemeClr>
              </a:solidFill>
            </a:endParaRPr>
          </a:p>
        </p:txBody>
      </p:sp>
    </p:spTree>
    <p:extLst>
      <p:ext uri="{BB962C8B-B14F-4D97-AF65-F5344CB8AC3E}">
        <p14:creationId xmlns:p14="http://schemas.microsoft.com/office/powerpoint/2010/main" val="410714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bwMode="auto">
          <a:xfrm>
            <a:off x="293688" y="274638"/>
            <a:ext cx="8583612" cy="420687"/>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r-FR" altLang="fr-FR" sz="1800" b="1">
                <a:latin typeface="Section-Medium" charset="0"/>
                <a:ea typeface="ＭＳ Ｐゴシック" panose="020B0600070205080204" pitchFamily="34" charset="-128"/>
              </a:rPr>
              <a:t>  1 - Point général sur la mise en œuvre de l’accord Egalité Professionnelle </a:t>
            </a:r>
          </a:p>
        </p:txBody>
      </p:sp>
      <p:sp>
        <p:nvSpPr>
          <p:cNvPr id="19459" name="Rectangle 3"/>
          <p:cNvSpPr>
            <a:spLocks noGrp="1" noChangeArrowheads="1"/>
          </p:cNvSpPr>
          <p:nvPr>
            <p:ph type="body" idx="4294967295"/>
          </p:nvPr>
        </p:nvSpPr>
        <p:spPr bwMode="auto">
          <a:xfrm>
            <a:off x="293688" y="755650"/>
            <a:ext cx="8324850" cy="58451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lnSpc>
                <a:spcPct val="80000"/>
              </a:lnSpc>
              <a:buFont typeface="Arial" panose="020B0604020202020204" pitchFamily="34" charset="0"/>
              <a:buNone/>
            </a:pPr>
            <a:r>
              <a:rPr lang="fr-FR" altLang="fr-FR" sz="2000" b="1" i="1" u="sng" dirty="0">
                <a:solidFill>
                  <a:srgbClr val="00B0F0"/>
                </a:solidFill>
                <a:ea typeface="ＭＳ Ｐゴシック" panose="020B0600070205080204" pitchFamily="34" charset="-128"/>
                <a:cs typeface="Calibri" panose="020F0502020204030204" pitchFamily="34" charset="0"/>
              </a:rPr>
              <a:t>Axe 1 : RENFORCER LA GOUVERNANCE DES POLITIQUES D’EGALITE</a:t>
            </a:r>
          </a:p>
          <a:p>
            <a:pPr algn="just" eaLnBrk="1" hangingPunct="1">
              <a:lnSpc>
                <a:spcPct val="80000"/>
              </a:lnSpc>
              <a:buFont typeface="Arial" panose="020B0604020202020204" pitchFamily="34" charset="0"/>
              <a:buNone/>
            </a:pPr>
            <a:endParaRPr lang="fr-FR" altLang="fr-FR" sz="500" b="1" dirty="0">
              <a:solidFill>
                <a:srgbClr val="001D72"/>
              </a:solidFill>
              <a:ea typeface="ＭＳ Ｐゴシック" panose="020B0600070205080204" pitchFamily="34" charset="-128"/>
            </a:endParaRPr>
          </a:p>
          <a:p>
            <a:pPr algn="just" eaLnBrk="1" hangingPunct="1"/>
            <a:r>
              <a:rPr lang="fr-FR" altLang="fr-FR" sz="2000" u="sng" dirty="0">
                <a:solidFill>
                  <a:srgbClr val="00B0F0"/>
                </a:solidFill>
                <a:ea typeface="ＭＳ Ｐゴシック" panose="020B0600070205080204" pitchFamily="34" charset="-128"/>
                <a:cs typeface="Calibri" panose="020F0502020204030204" pitchFamily="34" charset="0"/>
              </a:rPr>
              <a:t>Action 1.1</a:t>
            </a:r>
            <a:r>
              <a:rPr lang="fr-FR" altLang="fr-FR" sz="2000" dirty="0">
                <a:solidFill>
                  <a:srgbClr val="00B0F0"/>
                </a:solidFill>
                <a:ea typeface="ＭＳ Ｐゴシック" panose="020B0600070205080204" pitchFamily="34" charset="-128"/>
                <a:cs typeface="Calibri" panose="020F0502020204030204" pitchFamily="34" charset="0"/>
              </a:rPr>
              <a:t> </a:t>
            </a:r>
            <a:r>
              <a:rPr lang="fr-FR" altLang="fr-FR" sz="1800" dirty="0">
                <a:solidFill>
                  <a:srgbClr val="00B0F0"/>
                </a:solidFill>
                <a:ea typeface="ＭＳ Ｐゴシック" panose="020B0600070205080204" pitchFamily="34" charset="-128"/>
                <a:cs typeface="Calibri" panose="020F0502020204030204" pitchFamily="34" charset="0"/>
              </a:rPr>
              <a:t>: </a:t>
            </a:r>
            <a:r>
              <a:rPr lang="fr-FR" altLang="fr-FR" sz="1800" dirty="0">
                <a:ea typeface="ＭＳ Ｐゴシック" panose="020B0600070205080204" pitchFamily="34" charset="-128"/>
                <a:cs typeface="Calibri" panose="020F0502020204030204" pitchFamily="34" charset="0"/>
              </a:rPr>
              <a:t>Rendre obligatoire pour tout employeur public l'élaboration et la mise en œuvre d'un plan d'action « égalité professionnelle » + au sein de l’</a:t>
            </a:r>
            <a:r>
              <a:rPr lang="fr-FR" altLang="fr-FR" sz="2000" u="sng" dirty="0">
                <a:ea typeface="ＭＳ Ｐゴシック" panose="020B0600070205080204" pitchFamily="34" charset="-128"/>
                <a:cs typeface="Calibri" panose="020F0502020204030204" pitchFamily="34" charset="0"/>
              </a:rPr>
              <a:t>action </a:t>
            </a:r>
            <a:r>
              <a:rPr lang="fr-FR" altLang="fr-FR" sz="1800" u="sng" dirty="0">
                <a:ea typeface="ＭＳ Ｐゴシック" panose="020B0600070205080204" pitchFamily="34" charset="-128"/>
                <a:cs typeface="Calibri" panose="020F0502020204030204" pitchFamily="34" charset="0"/>
              </a:rPr>
              <a:t>1.8</a:t>
            </a:r>
            <a:r>
              <a:rPr lang="fr-FR" altLang="fr-FR" sz="1800" dirty="0">
                <a:ea typeface="ＭＳ Ｐゴシック" panose="020B0600070205080204" pitchFamily="34" charset="-128"/>
                <a:cs typeface="Calibri" panose="020F0502020204030204" pitchFamily="34" charset="0"/>
              </a:rPr>
              <a:t> « informer les agents publics de l'état d'avancement du plan d'action par tout moyen approprié »</a:t>
            </a:r>
          </a:p>
          <a:p>
            <a:pPr algn="just" eaLnBrk="1" hangingPunct="1">
              <a:buFont typeface="Arial" panose="020B0604020202020204" pitchFamily="34" charset="0"/>
              <a:buNone/>
            </a:pPr>
            <a:r>
              <a:rPr lang="fr-FR" altLang="fr-FR" sz="1800" dirty="0">
                <a:ea typeface="ＭＳ Ｐゴシック" panose="020B0600070205080204" pitchFamily="34" charset="-128"/>
                <a:cs typeface="Calibri" panose="020F0502020204030204" pitchFamily="34" charset="0"/>
              </a:rPr>
              <a:t>		</a:t>
            </a:r>
            <a:r>
              <a:rPr lang="fr-FR" altLang="fr-FR" sz="1600" i="1" dirty="0">
                <a:ea typeface="ＭＳ Ｐゴシック" panose="020B0600070205080204" pitchFamily="34" charset="-128"/>
                <a:cs typeface="Calibri" panose="020F0502020204030204" pitchFamily="34" charset="0"/>
              </a:rPr>
              <a:t>=&gt; Art. 80 de la loi du 6 août 2019 – art. 6 </a:t>
            </a:r>
            <a:r>
              <a:rPr lang="fr-FR" altLang="fr-FR" sz="1600" i="1" dirty="0" err="1">
                <a:solidFill>
                  <a:srgbClr val="000000"/>
                </a:solidFill>
                <a:ea typeface="ＭＳ Ｐゴシック" panose="020B0600070205080204" pitchFamily="34" charset="-128"/>
                <a:cs typeface="Calibri" panose="020F0502020204030204" pitchFamily="34" charset="0"/>
              </a:rPr>
              <a:t>septies</a:t>
            </a:r>
            <a:r>
              <a:rPr lang="fr-FR" altLang="fr-FR" sz="1600" i="1" dirty="0">
                <a:solidFill>
                  <a:srgbClr val="000000"/>
                </a:solidFill>
                <a:ea typeface="ＭＳ Ｐゴシック" panose="020B0600070205080204" pitchFamily="34" charset="-128"/>
                <a:cs typeface="Calibri" panose="020F0502020204030204" pitchFamily="34" charset="0"/>
              </a:rPr>
              <a:t> du SGF =&gt; </a:t>
            </a:r>
            <a:r>
              <a:rPr lang="fr-FR" altLang="fr-FR" sz="1600" b="1" i="1" dirty="0">
                <a:solidFill>
                  <a:srgbClr val="000000"/>
                </a:solidFill>
                <a:ea typeface="ＭＳ Ｐゴシック" panose="020B0600070205080204" pitchFamily="34" charset="-128"/>
                <a:cs typeface="Calibri" panose="020F0502020204030204" pitchFamily="34" charset="0"/>
              </a:rPr>
              <a:t>Décret n°2020-528 du 4 mai 	2020 définissant les modalités d'élaboration et de mise en œuvre des plans d'action 	relatifs à l'égalité professionnelle dans la fonction publique </a:t>
            </a:r>
            <a:endParaRPr lang="fr-FR" altLang="fr-FR" sz="1600" i="1" dirty="0">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None/>
            </a:pPr>
            <a:r>
              <a:rPr lang="fr-FR" altLang="fr-FR" sz="1600" i="1" dirty="0">
                <a:solidFill>
                  <a:srgbClr val="000000"/>
                </a:solidFill>
                <a:ea typeface="ＭＳ Ｐゴシック" panose="020B0600070205080204" pitchFamily="34" charset="-128"/>
                <a:cs typeface="Calibri" panose="020F0502020204030204" pitchFamily="34" charset="0"/>
              </a:rPr>
              <a:t>		=&gt; Référentiel de plans d'action présenté au COSUI du 19/07/2019 -&gt; publié en 	novembre 2019 </a:t>
            </a:r>
          </a:p>
          <a:p>
            <a:pPr algn="just" eaLnBrk="1" hangingPunct="1">
              <a:buFont typeface="Arial" panose="020B0604020202020204" pitchFamily="34" charset="0"/>
              <a:buNone/>
            </a:pPr>
            <a:r>
              <a:rPr lang="fr-FR" altLang="fr-FR" sz="1600" i="1" dirty="0">
                <a:solidFill>
                  <a:srgbClr val="000000"/>
                </a:solidFill>
                <a:ea typeface="ＭＳ Ｐゴシック" panose="020B0600070205080204" pitchFamily="34" charset="-128"/>
                <a:cs typeface="Calibri" panose="020F0502020204030204" pitchFamily="34" charset="0"/>
              </a:rPr>
              <a:t>		</a:t>
            </a:r>
            <a:r>
              <a:rPr lang="fr-FR" altLang="fr-FR" sz="1600" i="1" dirty="0">
                <a:ea typeface="ＭＳ Ｐゴシック" panose="020B0600070205080204" pitchFamily="34" charset="-128"/>
                <a:cs typeface="Calibri" panose="020F0502020204030204" pitchFamily="34" charset="0"/>
              </a:rPr>
              <a:t>=&gt; Fiche méthodologique diffusée à l’ensemble des employeurs publics en novembre 2020</a:t>
            </a:r>
          </a:p>
          <a:p>
            <a:pPr algn="just" eaLnBrk="1" hangingPunct="1"/>
            <a:endParaRPr lang="fr-FR" altLang="fr-FR" sz="100" dirty="0">
              <a:solidFill>
                <a:srgbClr val="7F7F7F"/>
              </a:solidFill>
              <a:ea typeface="ＭＳ Ｐゴシック" panose="020B0600070205080204" pitchFamily="34" charset="-128"/>
              <a:cs typeface="Calibri" panose="020F0502020204030204" pitchFamily="34" charset="0"/>
            </a:endParaRPr>
          </a:p>
          <a:p>
            <a:pPr algn="just" eaLnBrk="1" hangingPunct="1"/>
            <a:r>
              <a:rPr lang="fr-FR" altLang="fr-FR" sz="2000" u="sng" dirty="0">
                <a:solidFill>
                  <a:srgbClr val="00B0F0"/>
                </a:solidFill>
                <a:ea typeface="ＭＳ Ｐゴシック" panose="020B0600070205080204" pitchFamily="34" charset="-128"/>
                <a:cs typeface="Calibri" panose="020F0502020204030204" pitchFamily="34" charset="0"/>
              </a:rPr>
              <a:t>Action 1.2</a:t>
            </a:r>
            <a:r>
              <a:rPr lang="fr-FR" altLang="fr-FR" sz="2000" dirty="0">
                <a:solidFill>
                  <a:srgbClr val="00B0F0"/>
                </a:solidFill>
                <a:ea typeface="ＭＳ Ｐゴシック" panose="020B0600070205080204" pitchFamily="34" charset="-128"/>
                <a:cs typeface="Calibri" panose="020F0502020204030204" pitchFamily="34" charset="0"/>
              </a:rPr>
              <a:t> </a:t>
            </a:r>
            <a:r>
              <a:rPr lang="fr-FR" altLang="fr-FR" sz="1800" b="1" dirty="0">
                <a:solidFill>
                  <a:srgbClr val="00B0F0"/>
                </a:solidFill>
                <a:ea typeface="ＭＳ Ｐゴシック" panose="020B0600070205080204" pitchFamily="34" charset="-128"/>
                <a:cs typeface="Calibri" panose="020F0502020204030204" pitchFamily="34" charset="0"/>
              </a:rPr>
              <a:t>: </a:t>
            </a:r>
            <a:r>
              <a:rPr lang="fr-FR" altLang="fr-FR" sz="1800" dirty="0">
                <a:solidFill>
                  <a:srgbClr val="000000"/>
                </a:solidFill>
                <a:ea typeface="ＭＳ Ｐゴシック" panose="020B0600070205080204" pitchFamily="34" charset="-128"/>
                <a:cs typeface="Calibri" panose="020F0502020204030204" pitchFamily="34" charset="0"/>
              </a:rPr>
              <a:t>Conforter le rôle des acteurs du dialogue social dans le domaine de l’égalité professionnelle</a:t>
            </a:r>
          </a:p>
          <a:p>
            <a:pPr algn="just" eaLnBrk="1" hangingPunct="1">
              <a:spcBef>
                <a:spcPct val="0"/>
              </a:spcBef>
              <a:buClr>
                <a:srgbClr val="002892"/>
              </a:buClr>
              <a:buFont typeface="Arial" panose="020B0604020202020204" pitchFamily="34" charset="0"/>
              <a:buNone/>
            </a:pPr>
            <a:r>
              <a:rPr lang="fr-FR" altLang="fr-FR" sz="1600" i="1" dirty="0">
                <a:solidFill>
                  <a:srgbClr val="000000"/>
                </a:solidFill>
                <a:ea typeface="ＭＳ Ｐゴシック" panose="020B0600070205080204" pitchFamily="34" charset="-128"/>
                <a:cs typeface="Calibri" panose="020F0502020204030204" pitchFamily="34" charset="0"/>
              </a:rPr>
              <a:t>      	  =&gt; L’article 4 de la LTFP modifiant les trois lois statutaires, prévoit que les comités sociaux</a:t>
            </a:r>
          </a:p>
          <a:p>
            <a:pPr algn="just" eaLnBrk="1" hangingPunct="1">
              <a:spcBef>
                <a:spcPct val="0"/>
              </a:spcBef>
              <a:buClr>
                <a:srgbClr val="002892"/>
              </a:buClr>
              <a:buFont typeface="Arial" panose="020B0604020202020204" pitchFamily="34" charset="0"/>
              <a:buNone/>
            </a:pPr>
            <a:r>
              <a:rPr lang="fr-FR" altLang="fr-FR" sz="1600" i="1" dirty="0">
                <a:solidFill>
                  <a:srgbClr val="000000"/>
                </a:solidFill>
                <a:ea typeface="ＭＳ Ｐゴシック" panose="020B0600070205080204" pitchFamily="34" charset="-128"/>
                <a:cs typeface="Calibri" panose="020F0502020204030204" pitchFamily="34" charset="0"/>
              </a:rPr>
              <a:t>       	 connaissent des questions relatives aux enjeux et aux politiques d’égalité professionnelle et de  </a:t>
            </a:r>
          </a:p>
          <a:p>
            <a:pPr algn="just" eaLnBrk="1" hangingPunct="1">
              <a:spcBef>
                <a:spcPct val="0"/>
              </a:spcBef>
              <a:buClr>
                <a:srgbClr val="002892"/>
              </a:buClr>
              <a:buFont typeface="Arial" panose="020B0604020202020204" pitchFamily="34" charset="0"/>
              <a:buNone/>
            </a:pPr>
            <a:r>
              <a:rPr lang="fr-FR" altLang="fr-FR" sz="1600" i="1" dirty="0">
                <a:solidFill>
                  <a:srgbClr val="000000"/>
                </a:solidFill>
                <a:ea typeface="ＭＳ Ｐゴシック" panose="020B0600070205080204" pitchFamily="34" charset="-128"/>
                <a:cs typeface="Calibri" panose="020F0502020204030204" pitchFamily="34" charset="0"/>
              </a:rPr>
              <a:t>      	 lutte contre les discriminations</a:t>
            </a:r>
          </a:p>
          <a:p>
            <a:pPr algn="just">
              <a:spcBef>
                <a:spcPct val="0"/>
              </a:spcBef>
              <a:buClr>
                <a:srgbClr val="002892"/>
              </a:buClr>
              <a:buNone/>
            </a:pPr>
            <a:r>
              <a:rPr lang="fr-FR" altLang="fr-FR" sz="1600" b="1" i="1" dirty="0">
                <a:solidFill>
                  <a:srgbClr val="000000"/>
                </a:solidFill>
                <a:ea typeface="ＭＳ Ｐゴシック" panose="020B0600070205080204" pitchFamily="34" charset="-128"/>
                <a:cs typeface="Calibri" panose="020F0502020204030204" pitchFamily="34" charset="0"/>
              </a:rPr>
              <a:t>	=&gt; Décret n° 2020-1427 du 20 novembre 2020 relatif aux comités sociaux d'administration dans les administrations et les établissements publics de l'Etat </a:t>
            </a:r>
            <a:r>
              <a:rPr lang="fr-FR" altLang="fr-FR" sz="1400" i="1" dirty="0">
                <a:solidFill>
                  <a:srgbClr val="000000"/>
                </a:solidFill>
                <a:ea typeface="ＭＳ Ｐゴシック" panose="020B0600070205080204" pitchFamily="34" charset="-128"/>
                <a:cs typeface="Calibri" panose="020F0502020204030204" pitchFamily="34" charset="0"/>
              </a:rPr>
              <a:t>(Article 48) </a:t>
            </a:r>
          </a:p>
          <a:p>
            <a:pPr algn="just">
              <a:spcBef>
                <a:spcPct val="0"/>
              </a:spcBef>
              <a:buClr>
                <a:srgbClr val="002892"/>
              </a:buClr>
              <a:buNone/>
            </a:pPr>
            <a:r>
              <a:rPr lang="fr-FR" altLang="fr-FR" sz="1400" i="1" dirty="0">
                <a:ea typeface="ＭＳ Ｐゴシック" panose="020B0600070205080204" pitchFamily="34" charset="-128"/>
                <a:cs typeface="Calibri" panose="020F0502020204030204" pitchFamily="34" charset="0"/>
              </a:rPr>
              <a:t>	=&gt; </a:t>
            </a:r>
            <a:r>
              <a:rPr lang="fr-FR" altLang="fr-FR" sz="1600" i="1" dirty="0">
                <a:ea typeface="ＭＳ Ｐゴシック" panose="020B0600070205080204" pitchFamily="34" charset="-128"/>
                <a:cs typeface="Calibri" panose="020F0502020204030204" pitchFamily="34" charset="0"/>
              </a:rPr>
              <a:t>Le thème de l’égalité professionnelle constitue l’une des thématiques de négociation d’accord qui pourra pleinement être saisi dans le cadre du projet d’ordonnance en cours</a:t>
            </a:r>
            <a:endParaRPr lang="fr-FR" altLang="fr-FR" sz="1600" b="1" i="1" dirty="0">
              <a:ea typeface="ＭＳ Ｐゴシック" panose="020B0600070205080204" pitchFamily="34" charset="-128"/>
              <a:cs typeface="Calibri" panose="020F0502020204030204" pitchFamily="34" charset="0"/>
            </a:endParaRPr>
          </a:p>
        </p:txBody>
      </p:sp>
    </p:spTree>
    <p:extLst>
      <p:ext uri="{BB962C8B-B14F-4D97-AF65-F5344CB8AC3E}">
        <p14:creationId xmlns:p14="http://schemas.microsoft.com/office/powerpoint/2010/main" val="180926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7CB43FD-06F4-4EE3-8CD4-1ADA9D98DE7A}" type="slidenum">
              <a:rPr lang="fr-FR" altLang="fr-FR"/>
              <a:pPr/>
              <a:t>5</a:t>
            </a:fld>
            <a:endParaRPr lang="fr-FR" altLang="fr-FR"/>
          </a:p>
        </p:txBody>
      </p:sp>
      <p:sp>
        <p:nvSpPr>
          <p:cNvPr id="20483" name="Titre 1"/>
          <p:cNvSpPr>
            <a:spLocks noGrp="1"/>
          </p:cNvSpPr>
          <p:nvPr>
            <p:ph type="title"/>
          </p:nvPr>
        </p:nvSpPr>
        <p:spPr bwMode="auto">
          <a:xfrm>
            <a:off x="457200" y="16668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20484" name="Espace réservé du texte 5"/>
          <p:cNvSpPr>
            <a:spLocks noGrp="1"/>
          </p:cNvSpPr>
          <p:nvPr>
            <p:ph type="body" sz="half" idx="13"/>
          </p:nvPr>
        </p:nvSpPr>
        <p:spPr bwMode="auto">
          <a:xfrm>
            <a:off x="457200" y="591655"/>
            <a:ext cx="8229600" cy="5702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just" eaLnBrk="1" hangingPunct="1">
              <a:buFont typeface="Arial" panose="020B0604020202020204" pitchFamily="34" charset="0"/>
              <a:buChar char="•"/>
            </a:pP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1.3</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Favoriser l’égal investissement des femmes et des hommes dans le dialogue social</a:t>
            </a:r>
          </a:p>
          <a:p>
            <a:pPr marL="285750" indent="-285750" algn="just" eaLnBrk="1" hangingPunct="1"/>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=&gt; Publication de statistiques sur la parité dans les comités techniques de la FPE et de la FPT publié le 27 novembre 2019 sur le site de la fonction publique </a:t>
            </a:r>
            <a:endParaRPr lang="fr-FR" altLang="fr-FR" sz="1600" i="1" dirty="0">
              <a:solidFill>
                <a:srgbClr val="00B05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Remplacement des agents représentants des personnels en congés maternité et adoption pendant leur absence tout en conservant leur mandat =&gt; Intégration dans le projet de décret relatif aux comités sociaux </a:t>
            </a:r>
            <a:r>
              <a:rPr lang="fr-FR" altLang="fr-FR" sz="1600" b="1" i="1" dirty="0">
                <a:solidFill>
                  <a:srgbClr val="000000"/>
                </a:solidFill>
                <a:latin typeface="+mn-lt"/>
                <a:ea typeface="ＭＳ Ｐゴシック" panose="020B0600070205080204" pitchFamily="34" charset="-128"/>
                <a:cs typeface="Calibri" panose="020F0502020204030204" pitchFamily="34" charset="0"/>
              </a:rPr>
              <a:t>=&gt; Décret n° 2020-1427 du 20 novembre 2020 relatif aux comités sociaux d'administration dans les administrations et les établissements publics de l'Etat </a:t>
            </a:r>
            <a:r>
              <a:rPr lang="fr-FR" altLang="fr-FR" sz="1600" i="1" dirty="0">
                <a:solidFill>
                  <a:srgbClr val="000000"/>
                </a:solidFill>
                <a:latin typeface="+mn-lt"/>
                <a:ea typeface="ＭＳ Ｐゴシック" panose="020B0600070205080204" pitchFamily="34" charset="-128"/>
                <a:cs typeface="Calibri" panose="020F0502020204030204" pitchFamily="34" charset="0"/>
              </a:rPr>
              <a:t>(Article 85) </a:t>
            </a:r>
          </a:p>
          <a:p>
            <a:pPr marL="285750" indent="-285750" algn="just" eaLnBrk="1" hangingPunct="1">
              <a:spcBef>
                <a:spcPct val="0"/>
              </a:spcBef>
            </a:pPr>
            <a:endParaRPr lang="fr-FR" altLang="fr-FR" sz="500" u="sng" dirty="0">
              <a:solidFill>
                <a:srgbClr val="FF000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buFont typeface="Arial" panose="020B0604020202020204" pitchFamily="34" charset="0"/>
              <a:buChar char="•"/>
            </a:pP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1.4 </a:t>
            </a:r>
            <a:r>
              <a:rPr lang="fr-FR" altLang="fr-FR" sz="24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Renforcer la connaissance statistique de la situation comparée des femmes et des hommes, l’évaluation et le suivi des actions conduites en matière d’égalité professionnelle </a:t>
            </a:r>
          </a:p>
          <a:p>
            <a:pPr marL="285750" indent="-285750" algn="just"/>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Nouvelle campagne de </a:t>
            </a:r>
            <a:r>
              <a:rPr lang="fr-FR" altLang="fr-FR" sz="1600" i="1" dirty="0" err="1">
                <a:solidFill>
                  <a:srgbClr val="000000"/>
                </a:solidFill>
                <a:latin typeface="Calibri" panose="020F0502020204030204" pitchFamily="34" charset="0"/>
                <a:ea typeface="ＭＳ Ｐゴシック" panose="020B0600070205080204" pitchFamily="34" charset="-128"/>
                <a:cs typeface="Calibri" panose="020F0502020204030204" pitchFamily="34" charset="0"/>
              </a:rPr>
              <a:t>testing</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sur les discriminations liée au sexe réalisée dans le cadre de la convention DGAFP - Université Paris Est - Pr. L’Horty ont été présentés à la FS3 du 1er décembre dernier</a:t>
            </a:r>
          </a:p>
          <a:p>
            <a:pPr marL="285750" indent="-285750" algn="just"/>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Etudes de cohortes:</a:t>
            </a:r>
          </a:p>
          <a:p>
            <a:pPr marL="1200150" lvl="3" indent="-285750" algn="just" eaLnBrk="1" hangingPunct="1">
              <a:spcBef>
                <a:spcPts val="0"/>
              </a:spcBef>
              <a:buFont typeface="Arial" panose="020B0604020202020204" pitchFamily="34" charset="0"/>
              <a:buChar char="•"/>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Pour une vision globale des données disponibles (nécessité de données fines avec un historique) , des premiers échanges ont eu lieu avec le SRE et la CNRACL</a:t>
            </a:r>
          </a:p>
          <a:p>
            <a:pPr marL="1200150" lvl="3" indent="-285750" algn="just" eaLnBrk="1" hangingPunct="1">
              <a:spcBef>
                <a:spcPts val="0"/>
              </a:spcBef>
              <a:buFont typeface="Arial" panose="020B0604020202020204" pitchFamily="34" charset="0"/>
              <a:buChar char="•"/>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Un appel à projet de recherche sera lancé en partenariat avec le ministère de la Justice, pour le traitement d’une base de données sur quelques corps et sur une dizaine d’années qui est en cours de constitution. </a:t>
            </a:r>
            <a:r>
              <a:rPr lang="fr-FR" altLang="fr-FR" sz="1800" b="1" dirty="0">
                <a:solidFill>
                  <a:srgbClr val="002892"/>
                </a:solidFill>
                <a:latin typeface="Cambria" panose="02040503050406030204" pitchFamily="18" charset="0"/>
                <a:ea typeface="ＭＳ Ｐゴシック" panose="020B0600070205080204" pitchFamily="34" charset="-128"/>
              </a:rPr>
              <a:t>	</a:t>
            </a:r>
            <a:endParaRPr lang="fr-FR" altLang="fr-FR" sz="1800" dirty="0">
              <a:solidFill>
                <a:srgbClr val="002892"/>
              </a:solidFill>
              <a:latin typeface="Cambria" panose="02040503050406030204" pitchFamily="18" charset="0"/>
              <a:ea typeface="ＭＳ Ｐゴシック" panose="020B0600070205080204" pitchFamily="34" charset="-128"/>
            </a:endParaRPr>
          </a:p>
          <a:p>
            <a:pPr marL="285750" indent="-285750" algn="just" eaLnBrk="1" hangingPunct="1"/>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2304633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texte 3"/>
          <p:cNvSpPr>
            <a:spLocks noGrp="1"/>
          </p:cNvSpPr>
          <p:nvPr>
            <p:ph type="body" idx="10"/>
          </p:nvPr>
        </p:nvSpPr>
        <p:spPr bwMode="auto">
          <a:xfrm>
            <a:off x="7435850" y="274638"/>
            <a:ext cx="1241425" cy="241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endParaRPr lang="fr-FR" altLang="fr-FR">
              <a:latin typeface="Section-Medium" charset="0"/>
              <a:ea typeface="ＭＳ Ｐゴシック" panose="020B0600070205080204" pitchFamily="34" charset="-128"/>
            </a:endParaRPr>
          </a:p>
        </p:txBody>
      </p:sp>
      <p:sp>
        <p:nvSpPr>
          <p:cNvPr id="22531" name="Titre 1"/>
          <p:cNvSpPr>
            <a:spLocks noGrp="1"/>
          </p:cNvSpPr>
          <p:nvPr>
            <p:ph type="title"/>
          </p:nvPr>
        </p:nvSpPr>
        <p:spPr bwMode="auto">
          <a:xfrm>
            <a:off x="457200" y="16668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22532" name="Espace réservé du texte 5"/>
          <p:cNvSpPr>
            <a:spLocks noGrp="1"/>
          </p:cNvSpPr>
          <p:nvPr>
            <p:ph type="body" sz="half" idx="13"/>
          </p:nvPr>
        </p:nvSpPr>
        <p:spPr bwMode="auto">
          <a:xfrm>
            <a:off x="457200" y="641350"/>
            <a:ext cx="7843838" cy="5702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just" eaLnBrk="1" hangingPunct="1">
              <a:buFont typeface="Arial" panose="020B0604020202020204" pitchFamily="34" charset="0"/>
              <a:buChar char="•"/>
            </a:pP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1.4 (suite) </a:t>
            </a:r>
            <a:r>
              <a:rPr lang="fr-FR" altLang="fr-FR" sz="24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t>
            </a:r>
            <a:r>
              <a:rPr lang="fr-FR" altLang="fr-FR" sz="24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Mise en place d’un GT avec les signataires sur le Rapport de situation comparée/Rapport social unique</a:t>
            </a:r>
          </a:p>
          <a:p>
            <a:pPr algn="just"/>
            <a:r>
              <a:rPr lang="fr-FR" altLang="fr-FR" sz="1600" b="1" i="1" dirty="0">
                <a:solidFill>
                  <a:srgbClr val="000000"/>
                </a:solidFill>
                <a:ea typeface="ＭＳ Ｐゴシック" panose="020B0600070205080204" pitchFamily="34" charset="-128"/>
                <a:cs typeface="Calibri" panose="020F0502020204030204" pitchFamily="34" charset="0"/>
              </a:rPr>
              <a:t>	</a:t>
            </a:r>
            <a:r>
              <a:rPr lang="fr-FR" altLang="fr-FR" sz="1400" b="1" i="1" dirty="0">
                <a:solidFill>
                  <a:srgbClr val="000000"/>
                </a:solidFill>
                <a:ea typeface="ＭＳ Ｐゴシック" panose="020B0600070205080204" pitchFamily="34" charset="-128"/>
                <a:cs typeface="Calibri" panose="020F0502020204030204" pitchFamily="34" charset="0"/>
              </a:rPr>
              <a:t>=&gt; </a:t>
            </a:r>
            <a:r>
              <a:rPr lang="fr-FR" altLang="fr-FR" sz="1400" i="1" dirty="0">
                <a:solidFill>
                  <a:srgbClr val="000000"/>
                </a:solidFill>
                <a:ea typeface="ＭＳ Ｐゴシック" panose="020B0600070205080204" pitchFamily="34" charset="-128"/>
                <a:cs typeface="Calibri" panose="020F0502020204030204" pitchFamily="34" charset="0"/>
              </a:rPr>
              <a:t>Art. 5 de la loi du 6 août 2019. </a:t>
            </a:r>
            <a:r>
              <a:rPr lang="fr-FR" altLang="fr-FR" sz="1400" b="1" i="1" dirty="0">
                <a:solidFill>
                  <a:srgbClr val="000000"/>
                </a:solidFill>
                <a:ea typeface="ＭＳ Ｐゴシック" panose="020B0600070205080204" pitchFamily="34" charset="-128"/>
                <a:cs typeface="Calibri" panose="020F0502020204030204" pitchFamily="34" charset="0"/>
              </a:rPr>
              <a:t>Décret n° 2020-1493 du 30 novembre 2020 relatif à la 	base de données sociales et au rapport social unique dans la fonction publique 	</a:t>
            </a:r>
          </a:p>
          <a:p>
            <a:pPr algn="just"/>
            <a:r>
              <a:rPr lang="fr-FR" altLang="fr-FR" sz="14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Toutes les informations relative à l’égalité professionnelle incluses dans la base de 	données sociales et le , qui entre en vigueur au 1er janvier 2021, doivent être </a:t>
            </a:r>
            <a:r>
              <a:rPr lang="fr-FR" altLang="fr-FR" sz="1600" i="1" dirty="0" err="1">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genrées</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p>
          <a:p>
            <a:pPr marL="285750" indent="-285750" algn="just"/>
            <a:r>
              <a:rPr lang="fr-FR" altLang="fr-FR" sz="1600" i="1" dirty="0">
                <a:solidFill>
                  <a:srgbClr val="FF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A venir : la publication d’un arrêté à prendre par versant pour préciser les données 	de la BDS et du RSU</a:t>
            </a:r>
          </a:p>
          <a:p>
            <a:pPr marL="285750" indent="-285750" algn="just"/>
            <a:endParaRPr lang="fr-FR" altLang="fr-FR" sz="1600" dirty="0">
              <a:latin typeface="Calibri" panose="020F0502020204030204" pitchFamily="34" charset="0"/>
              <a:ea typeface="ＭＳ Ｐゴシック" panose="020B0600070205080204" pitchFamily="34" charset="-128"/>
            </a:endParaRPr>
          </a:p>
          <a:p>
            <a:pPr marL="342900" lvl="0" indent="-342900" algn="just" eaLnBrk="1" hangingPunct="1">
              <a:buFont typeface="Arial" panose="020B0604020202020204" pitchFamily="34" charset="0"/>
              <a:buChar char="•"/>
            </a:pP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1.5 :</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Déployer auprès des employeurs publics un ou des référents Egalité travaillant en réseau, en articulation avec les acteurs déjà en place</a:t>
            </a:r>
          </a:p>
          <a:p>
            <a:pPr marL="342900" lvl="0" indent="-342900" algn="just" eaLnBrk="1" hangingPunct="1"/>
            <a:r>
              <a:rPr lang="fr-FR" altLang="fr-FR" sz="20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Elaboration d’une circulaire relative à la mise en place de référents Egalité au sein de l’Etat et de ses établissements publics, présentée au COSUI du 19 juillet 2019 : </a:t>
            </a:r>
            <a:r>
              <a:rPr lang="fr-FR" altLang="fr-FR" sz="1600" dirty="0">
                <a:solidFill>
                  <a:srgbClr val="000000"/>
                </a:solidFill>
                <a:latin typeface="Section-Medium" charset="0"/>
                <a:ea typeface="ＭＳ Ｐゴシック" panose="020B0600070205080204" pitchFamily="34" charset="-128"/>
              </a:rPr>
              <a:t> </a:t>
            </a:r>
          </a:p>
          <a:p>
            <a:pPr marL="342900" lvl="0" indent="-342900" algn="just" eaLnBrk="1" hangingPunct="1"/>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Circulaire du 30 novembre 2019 relative à la mise en place de référents Égalité au sein de l'État et de ses établissements publics</a:t>
            </a:r>
          </a:p>
          <a:p>
            <a:pPr marL="342900" lvl="0" indent="-342900" algn="just" eaLnBrk="1" hangingPunct="1"/>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Circulaire « référent Egalité » pour les deux autres versants -&gt;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Publication dans les prochains jours dans la FPH et en cours d’élaboration dans la FPT </a:t>
            </a:r>
          </a:p>
          <a:p>
            <a:pPr marL="342900" lvl="0" indent="-342900" algn="just" eaLnBrk="1" hangingPunct="1"/>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p>
          <a:p>
            <a:pPr marL="285750" indent="-285750"/>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p>
          <a:p>
            <a:pPr marL="285750" indent="-285750" algn="just" eaLnBrk="1" hangingPunct="1"/>
            <a:endParaRPr lang="fr-FR" altLang="fr-FR" sz="1800" b="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endParaRPr lang="fr-FR" altLang="fr-FR" sz="1800" dirty="0">
              <a:solidFill>
                <a:srgbClr val="002892"/>
              </a:solidFill>
              <a:latin typeface="Cambria" panose="02040503050406030204" pitchFamily="18" charset="0"/>
              <a:ea typeface="ＭＳ Ｐゴシック" panose="020B0600070205080204" pitchFamily="34" charset="-128"/>
            </a:endParaRPr>
          </a:p>
          <a:p>
            <a:pPr marL="285750" indent="-285750" algn="just" eaLnBrk="1" hangingPunct="1"/>
            <a:r>
              <a:rPr lang="fr-FR" altLang="fr-FR" sz="1800" b="1" dirty="0">
                <a:solidFill>
                  <a:srgbClr val="002892"/>
                </a:solidFill>
                <a:latin typeface="Cambria" panose="02040503050406030204" pitchFamily="18" charset="0"/>
                <a:ea typeface="ＭＳ Ｐゴシック" panose="020B0600070205080204" pitchFamily="34" charset="-128"/>
              </a:rPr>
              <a:t>	</a:t>
            </a:r>
            <a:endParaRPr lang="fr-FR" altLang="fr-FR" sz="1800" dirty="0">
              <a:solidFill>
                <a:srgbClr val="002892"/>
              </a:solidFill>
              <a:latin typeface="Cambria" panose="02040503050406030204" pitchFamily="18" charset="0"/>
              <a:ea typeface="ＭＳ Ｐゴシック" panose="020B0600070205080204" pitchFamily="34" charset="-128"/>
            </a:endParaRPr>
          </a:p>
          <a:p>
            <a:pPr marL="285750" indent="-285750" algn="just" eaLnBrk="1" hangingPunct="1"/>
            <a:endParaRPr lang="fr-FR" altLang="fr-FR" sz="1800" dirty="0">
              <a:solidFill>
                <a:schemeClr val="tx2"/>
              </a:solidFill>
              <a:latin typeface="Cambria" panose="02040503050406030204" pitchFamily="18" charset="0"/>
              <a:ea typeface="ＭＳ Ｐゴシック" panose="020B0600070205080204" pitchFamily="34" charset="-128"/>
            </a:endParaRPr>
          </a:p>
        </p:txBody>
      </p:sp>
    </p:spTree>
    <p:extLst>
      <p:ext uri="{BB962C8B-B14F-4D97-AF65-F5344CB8AC3E}">
        <p14:creationId xmlns:p14="http://schemas.microsoft.com/office/powerpoint/2010/main" val="13021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5BF100A-9035-438B-99AF-D462C94FF368}" type="slidenum">
              <a:rPr lang="fr-FR" altLang="fr-FR"/>
              <a:pPr/>
              <a:t>7</a:t>
            </a:fld>
            <a:endParaRPr lang="fr-FR" altLang="fr-FR"/>
          </a:p>
        </p:txBody>
      </p:sp>
      <p:sp>
        <p:nvSpPr>
          <p:cNvPr id="23555" name="Titre 1"/>
          <p:cNvSpPr>
            <a:spLocks noGrp="1"/>
          </p:cNvSpPr>
          <p:nvPr>
            <p:ph type="title"/>
          </p:nvPr>
        </p:nvSpPr>
        <p:spPr bwMode="auto">
          <a:xfrm>
            <a:off x="457200" y="16668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23556" name="Espace réservé du texte 5"/>
          <p:cNvSpPr>
            <a:spLocks noGrp="1"/>
          </p:cNvSpPr>
          <p:nvPr>
            <p:ph type="body" sz="half" idx="13"/>
          </p:nvPr>
        </p:nvSpPr>
        <p:spPr bwMode="auto">
          <a:xfrm>
            <a:off x="457200" y="655638"/>
            <a:ext cx="8010525" cy="5910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algn="just" eaLnBrk="1" hangingPunct="1">
              <a:buFont typeface="Arial" panose="020B0604020202020204" pitchFamily="34" charset="0"/>
              <a:buChar char="•"/>
            </a:pPr>
            <a:endParaRPr lang="fr-FR" altLang="fr-FR" sz="9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marL="342900" indent="-342900" algn="just" eaLnBrk="1" hangingPunct="1"/>
            <a:endParaRPr lang="fr-FR" altLang="fr-FR" sz="5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endParaRPr>
          </a:p>
          <a:p>
            <a:pPr marL="342900" indent="-342900" algn="just" eaLnBrk="1" hangingPunct="1">
              <a:buFont typeface="Arial" panose="020B0604020202020204" pitchFamily="34" charset="0"/>
              <a:buChar char="•"/>
            </a:pPr>
            <a:r>
              <a:rPr lang="fr-FR" altLang="fr-FR" sz="18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1.6</a:t>
            </a:r>
            <a:r>
              <a:rPr lang="fr-FR" altLang="fr-FR" sz="18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Responsabiliser l’encadrement sur l’égalité professionnelle </a:t>
            </a:r>
          </a:p>
          <a:p>
            <a:pPr marL="342900" indent="-342900" algn="just" eaLnBrk="1" hangingPunct="1"/>
            <a:r>
              <a:rPr lang="fr-FR" altLang="fr-FR" sz="24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Elaboration d’un référentiel de formation à l’égalité professionnelle (publication du document le 27 novembre 2019) et intégration de cette priorité de formation dans le schéma directeur de la formation professionnelle tout au long de la vie 2021-2023</a:t>
            </a:r>
          </a:p>
          <a:p>
            <a:pPr marL="342900" indent="-342900" algn="just" eaLnBrk="1" hangingPunct="1"/>
            <a:endPar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marL="342900" indent="-342900" algn="just" eaLnBrk="1" hangingPunct="1"/>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Evolution des textes relatifs à l’évaluation des cadres dirigeants en matière d’égalité professionnelle :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Décret n°2019-1594 du 31 décembre 2019 relatif aux emplois de direction de l'Etat</a:t>
            </a:r>
          </a:p>
          <a:p>
            <a:pPr marL="342900" indent="-342900" algn="just" eaLnBrk="1" hangingPunct="1"/>
            <a:endPar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marL="342900" indent="-342900" algn="just" eaLnBrk="1" hangingPunct="1"/>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Modification du compte rendu d’entretien professionnel des administrations pour intégrer une évaluation de leur action en  matière d’égalité professionnelle =&gt;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Arrêté du 18 mai 2020 modifiant l'arrêté du 10 novembre 2010 fixant les modalités de l'examen des titres professionnels et de l'établissement de la liste d'aptitude d'accès au corps des administrateurs civils </a:t>
            </a:r>
          </a:p>
          <a:p>
            <a:pPr marL="342900" indent="-342900" algn="just" eaLnBrk="1" hangingPunct="1"/>
            <a:endPar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marL="342900" indent="-342900" algn="just"/>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Modification à venir du CREP pour les emplois de direction (chefs de service et sous –directeur ; emplois DATE) -&gt; travaux en cours, publication prévue 1er semestre 2021	</a:t>
            </a: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3648483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contenu 2"/>
          <p:cNvSpPr>
            <a:spLocks noGrp="1"/>
          </p:cNvSpPr>
          <p:nvPr>
            <p:ph idx="1"/>
          </p:nvPr>
        </p:nvSpPr>
        <p:spPr bwMode="auto">
          <a:xfrm>
            <a:off x="457200" y="627207"/>
            <a:ext cx="8229600" cy="492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just" eaLnBrk="1" hangingPunct="1">
              <a:buFont typeface="Arial" panose="020B0604020202020204" pitchFamily="34" charset="0"/>
              <a:buChar char="•"/>
            </a:pPr>
            <a:r>
              <a:rPr lang="fr-FR" altLang="fr-FR"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1.7 </a:t>
            </a:r>
            <a:r>
              <a:rPr lang="fr-FR" altLang="fr-FR"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t>
            </a:r>
            <a:r>
              <a:rPr lang="fr-FR" altLang="fr-FR" sz="28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Créer un fonds pour l’égalité professionnelle dans la fonction publique</a:t>
            </a:r>
          </a:p>
          <a:p>
            <a:pPr marL="285750" indent="-285750" algn="just">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p>
          <a:p>
            <a:pPr marL="285750" indent="-285750" algn="just">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Pour la FPE, le FEP a été renouvelé en 2020 et est reconduit en 2021 </a:t>
            </a:r>
          </a:p>
          <a:p>
            <a:pPr marL="285750" indent="-285750" algn="just">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Lancé par la circulaire du 22 février 2019, le FEP, pour sa première année de fonctionnement, a cofinancé 42 projets à hauteur de près de 600 000 euros. En 2020, par la circulaire du 7 octobre 2019, l’appel à projets a été initié et 59 dossiers ont été retenus pour un montant total de cofinancement de plus de 800 000 euros. En 2021 par la circulaire du 14 octobre 2020 pour une dotation d’ 1 million d’euros.</a:t>
            </a:r>
          </a:p>
          <a:p>
            <a:endParaRPr lang="fr-FR" altLang="fr-FR" sz="800" b="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r>
              <a:rPr lang="fr-FR" altLang="fr-FR" sz="1600" b="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Le FEP en chiffres : nombre de projets déposés en 2019 et 2020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p>
          <a:p>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b="1" i="1" u="sng"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2019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51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projets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42</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lauréats) </a:t>
            </a:r>
          </a:p>
          <a:p>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b="1" i="1" u="sng"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2020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71</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projets (</a:t>
            </a:r>
            <a:r>
              <a:rPr lang="fr-FR" altLang="fr-FR" sz="1600" b="1"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59 </a:t>
            </a: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lauréats) </a:t>
            </a:r>
          </a:p>
          <a:p>
            <a:pPr marL="285750" indent="-285750" algn="just" eaLnBrk="1" hangingPunct="1">
              <a:spcBef>
                <a:spcPct val="0"/>
              </a:spcBef>
            </a:pPr>
            <a:endParaRPr lang="fr-FR" altLang="fr-FR" sz="1600" i="1" dirty="0">
              <a:solidFill>
                <a:srgbClr val="000000"/>
              </a:solidFill>
              <a:latin typeface="Calibri" panose="020F0502020204030204" pitchFamily="34" charset="0"/>
              <a:ea typeface="ＭＳ Ｐゴシック" panose="020B0600070205080204" pitchFamily="34" charset="-128"/>
            </a:endParaRPr>
          </a:p>
          <a:p>
            <a:pPr marL="285750" indent="-285750" algn="just">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rPr>
              <a:t>	2021 : Les dossiers de candidatures sont à déposer avant le 11 décembre</a:t>
            </a:r>
          </a:p>
          <a:p>
            <a:pPr marL="285750" indent="-285750" algn="just">
              <a:spcBef>
                <a:spcPct val="0"/>
              </a:spcBef>
            </a:pPr>
            <a:endParaRPr lang="fr-FR" altLang="fr-FR" sz="1600" i="1" dirty="0">
              <a:solidFill>
                <a:srgbClr val="000000"/>
              </a:solidFill>
              <a:latin typeface="Calibri" panose="020F0502020204030204" pitchFamily="34" charset="0"/>
              <a:ea typeface="ＭＳ Ｐゴシック" panose="020B0600070205080204" pitchFamily="34" charset="-128"/>
            </a:endParaRPr>
          </a:p>
          <a:p>
            <a:pPr marL="285750" indent="-285750" algn="just">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=&gt; Pour la FPT, des travaux sont en cours avec le CNFPT pour déployer de façon opérationnelle un fonds en faveur de l’égalité professionnelle </a:t>
            </a:r>
          </a:p>
          <a:p>
            <a:pPr marL="285750" indent="-285750" algn="just" eaLnBrk="1" hangingPunct="1">
              <a:spcBef>
                <a:spcPct val="0"/>
              </a:spcBef>
            </a:pPr>
            <a:endPar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a:t>
            </a:r>
          </a:p>
          <a:p>
            <a:pPr marL="285750" indent="-285750" algn="just" eaLnBrk="1" hangingPunct="1">
              <a:spcBef>
                <a:spcPct val="0"/>
              </a:spcBef>
            </a:pPr>
            <a:endPar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marL="285750" indent="-285750" algn="just" eaLnBrk="1" hangingPunct="1">
              <a:spcBef>
                <a:spcPct val="0"/>
              </a:spcBef>
            </a:pPr>
            <a:endParaRPr lang="fr-FR" altLang="fr-FR" dirty="0">
              <a:latin typeface="Section-Bold" charset="0"/>
              <a:ea typeface="ＭＳ Ｐゴシック" panose="020B0600070205080204" pitchFamily="34" charset="-128"/>
            </a:endParaRPr>
          </a:p>
        </p:txBody>
      </p:sp>
      <p:sp>
        <p:nvSpPr>
          <p:cNvPr id="25603" name="Espace réservé du texte 3"/>
          <p:cNvSpPr>
            <a:spLocks noGrp="1"/>
          </p:cNvSpPr>
          <p:nvPr>
            <p:ph type="body" idx="10"/>
          </p:nvPr>
        </p:nvSpPr>
        <p:spPr bwMode="auto">
          <a:xfrm>
            <a:off x="7435850" y="274638"/>
            <a:ext cx="1241425" cy="241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endParaRPr lang="fr-FR" altLang="fr-FR">
              <a:latin typeface="Section-Medium" charset="0"/>
              <a:ea typeface="ＭＳ Ｐゴシック" panose="020B0600070205080204" pitchFamily="34" charset="-128"/>
            </a:endParaRPr>
          </a:p>
        </p:txBody>
      </p:sp>
      <p:sp>
        <p:nvSpPr>
          <p:cNvPr id="25604" name="Titre 1"/>
          <p:cNvSpPr>
            <a:spLocks noGrp="1"/>
          </p:cNvSpPr>
          <p:nvPr>
            <p:ph type="title"/>
          </p:nvPr>
        </p:nvSpPr>
        <p:spPr bwMode="auto">
          <a:xfrm>
            <a:off x="457200" y="16668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Tree>
    <p:extLst>
      <p:ext uri="{BB962C8B-B14F-4D97-AF65-F5344CB8AC3E}">
        <p14:creationId xmlns:p14="http://schemas.microsoft.com/office/powerpoint/2010/main" val="2069752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sldNum" sz="quarter" idx="4294967295"/>
          </p:nvPr>
        </p:nvSpPr>
        <p:spPr bwMode="auto">
          <a:xfrm>
            <a:off x="2249488" y="640080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F1B87D7-1916-4F67-8F9C-8A5B0F4BAE17}" type="slidenum">
              <a:rPr lang="fr-FR" altLang="fr-FR"/>
              <a:pPr/>
              <a:t>9</a:t>
            </a:fld>
            <a:endParaRPr lang="fr-FR" altLang="fr-FR"/>
          </a:p>
        </p:txBody>
      </p:sp>
      <p:sp>
        <p:nvSpPr>
          <p:cNvPr id="26627" name="Titre 1"/>
          <p:cNvSpPr>
            <a:spLocks noGrp="1"/>
          </p:cNvSpPr>
          <p:nvPr>
            <p:ph type="title"/>
          </p:nvPr>
        </p:nvSpPr>
        <p:spPr bwMode="auto">
          <a:xfrm>
            <a:off x="457200" y="166688"/>
            <a:ext cx="8229600" cy="48895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fr-FR" altLang="fr-FR" sz="2000" b="1">
                <a:latin typeface="Calibri" panose="020F0502020204030204" pitchFamily="34" charset="0"/>
                <a:ea typeface="ＭＳ Ｐゴシック" panose="020B0600070205080204" pitchFamily="34" charset="-128"/>
                <a:cs typeface="Calibri" panose="020F0502020204030204" pitchFamily="34" charset="0"/>
              </a:rPr>
              <a:t>1. Point général sur la mise en œuvre de l’accord Egalité professionnelle </a:t>
            </a:r>
          </a:p>
        </p:txBody>
      </p:sp>
      <p:sp>
        <p:nvSpPr>
          <p:cNvPr id="26628" name="Espace réservé du texte 5"/>
          <p:cNvSpPr>
            <a:spLocks noGrp="1"/>
          </p:cNvSpPr>
          <p:nvPr>
            <p:ph type="body" sz="half" idx="13"/>
          </p:nvPr>
        </p:nvSpPr>
        <p:spPr bwMode="auto">
          <a:xfrm>
            <a:off x="646042" y="690771"/>
            <a:ext cx="8189845" cy="558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r>
              <a:rPr lang="fr-FR" altLang="fr-FR" sz="1800" b="1" i="1"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Axe 2 : CRÉER LES CONDITIONS D’UN EGAL ACCES AUX METIERS ET AUX RESPONSABILITES PROFESSIONNELLES</a:t>
            </a:r>
          </a:p>
          <a:p>
            <a:pPr algn="just" eaLnBrk="1" hangingPunct="1">
              <a:buFont typeface="Arial" panose="020B0604020202020204" pitchFamily="34" charset="0"/>
              <a:buChar char="•"/>
            </a:pP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u="sng"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Action 2.1</a:t>
            </a:r>
            <a:r>
              <a:rPr lang="fr-FR" altLang="fr-FR" sz="2000"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2000" b="1" dirty="0">
                <a:solidFill>
                  <a:srgbClr val="00B0F0"/>
                </a:solidFill>
                <a:latin typeface="Calibri" panose="020F0502020204030204" pitchFamily="34" charset="0"/>
                <a:ea typeface="ＭＳ Ｐゴシック" panose="020B0600070205080204" pitchFamily="34" charset="-128"/>
                <a:cs typeface="Calibri" panose="020F0502020204030204" pitchFamily="34" charset="0"/>
              </a:rPr>
              <a:t>: </a:t>
            </a:r>
            <a:r>
              <a:rPr lang="fr-FR" altLang="fr-FR" sz="1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Développer la connaissance des métiers de la fonction publique, élargir les viviers et renforcer l’action des écoles de service public pour une plus grande mixité des métiers</a:t>
            </a:r>
          </a:p>
          <a:p>
            <a:pPr algn="just" eaLnBrk="1" hangingPunct="1">
              <a:buFont typeface="Arial" panose="020B0604020202020204" pitchFamily="34" charset="0"/>
              <a:buChar char="•"/>
            </a:pPr>
            <a:endParaRPr lang="fr-FR" altLang="fr-FR" sz="8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Les modalités de renforcement de l’information à destination des élèves et étudiants sur 	les 	métiers de la fonction publique font l’objet d’échanges dans le cadre des suites de la 	concertation relative à l’attractivité des métiers et concours de la fonction publique qui 	s’est poursuivie au 2ème semestre 2020. </a:t>
            </a: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Ces travaux s’articuleront avec le chantier relatif</a:t>
            </a:r>
          </a:p>
          <a:p>
            <a:pPr algn="just">
              <a:spcBef>
                <a:spcPct val="0"/>
              </a:spcBef>
            </a:pPr>
            <a:r>
              <a:rPr lang="fr-FR" altLang="fr-FR" sz="1600" i="1" dirty="0">
                <a:latin typeface="Calibri" panose="020F0502020204030204" pitchFamily="34" charset="0"/>
                <a:ea typeface="ＭＳ Ｐゴシック" panose="020B0600070205080204" pitchFamily="34" charset="-128"/>
                <a:cs typeface="Calibri" panose="020F0502020204030204" pitchFamily="34" charset="0"/>
              </a:rPr>
              <a:t>	au projet de plan égalité des chances dans la fonction publique.</a:t>
            </a:r>
          </a:p>
          <a:p>
            <a:pPr algn="just" eaLnBrk="1" hangingPunct="1">
              <a:spcBef>
                <a:spcPct val="0"/>
              </a:spcBef>
            </a:pPr>
            <a:endPar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eaLnBrk="1" hangingPunct="1">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Les plans Diversité des écoles de service public perdurent et sont mis à jour régulièrement.</a:t>
            </a:r>
          </a:p>
          <a:p>
            <a:pPr algn="just" eaLnBrk="1" hangingPunct="1">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Un travail de recensement de ces différents plans diversité est en cours, au regard 	notamment des résultats d’une enquête diversité lancée en novembre.</a:t>
            </a:r>
          </a:p>
          <a:p>
            <a:pPr algn="just" eaLnBrk="1" hangingPunct="1">
              <a:spcBef>
                <a:spcPct val="0"/>
              </a:spcBef>
            </a:pPr>
            <a:endPar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endParaRPr>
          </a:p>
          <a:p>
            <a:pPr algn="just">
              <a:spcBef>
                <a:spcPct val="0"/>
              </a:spcBef>
            </a:pPr>
            <a:r>
              <a:rPr lang="fr-FR" altLang="fr-FR" sz="1600" i="1"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      =&gt; Conception en cours d’une offre de formation interministérielle pour les jurys de concours, 	intégrant les enjeux de lutte contre les discriminations et contre les stéréotypes</a:t>
            </a:r>
          </a:p>
          <a:p>
            <a:pPr lvl="1" algn="just" eaLnBrk="1" hangingPunct="1"/>
            <a:endParaRPr lang="fr-FR" altLang="fr-FR" sz="200" dirty="0">
              <a:solidFill>
                <a:srgbClr val="002892"/>
              </a:solidFill>
              <a:ea typeface="ＭＳ Ｐゴシック" panose="020B0600070205080204" pitchFamily="34" charset="-128"/>
              <a:cs typeface="Calibri" panose="020F0502020204030204" pitchFamily="34" charset="0"/>
            </a:endParaRPr>
          </a:p>
          <a:p>
            <a:pPr algn="just" eaLnBrk="1" hangingPunct="1">
              <a:buFont typeface="Arial" panose="020B0604020202020204" pitchFamily="34" charset="0"/>
              <a:buChar char="•"/>
            </a:pPr>
            <a:endParaRPr lang="fr-FR" altLang="fr-FR" sz="1800" dirty="0">
              <a:solidFill>
                <a:schemeClr val="tx2"/>
              </a:solidFill>
              <a:latin typeface="Cambria" panose="02040503050406030204" pitchFamily="18" charset="0"/>
              <a:ea typeface="ＭＳ Ｐゴシック" panose="020B0600070205080204" pitchFamily="34" charset="-128"/>
            </a:endParaRPr>
          </a:p>
        </p:txBody>
      </p:sp>
      <p:sp>
        <p:nvSpPr>
          <p:cNvPr id="6" name="Rectangle 5"/>
          <p:cNvSpPr>
            <a:spLocks noChangeArrowheads="1"/>
          </p:cNvSpPr>
          <p:nvPr/>
        </p:nvSpPr>
        <p:spPr bwMode="auto">
          <a:xfrm>
            <a:off x="2249488" y="6400800"/>
            <a:ext cx="941387" cy="457200"/>
          </a:xfrm>
          <a:prstGeom prst="rect">
            <a:avLst/>
          </a:prstGeom>
          <a:solidFill>
            <a:schemeClr val="bg1"/>
          </a:solidFill>
          <a:ln>
            <a:noFill/>
          </a:ln>
          <a:effectLst>
            <a:outerShdw blurRad="40000" dist="23000" dir="5400000" rotWithShape="0">
              <a:schemeClr val="bg1">
                <a:alpha val="3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fr-FR" altLang="fr-FR">
              <a:latin typeface="Calibri" panose="020F0502020204030204" pitchFamily="34" charset="0"/>
            </a:endParaRPr>
          </a:p>
        </p:txBody>
      </p:sp>
    </p:spTree>
    <p:extLst>
      <p:ext uri="{BB962C8B-B14F-4D97-AF65-F5344CB8AC3E}">
        <p14:creationId xmlns:p14="http://schemas.microsoft.com/office/powerpoint/2010/main" val="420868776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odele-ppt-DGAFP.potx [Lecture seule]" id="{00C37512-92CF-4B7B-95B7-CC15A04DD456}" vid="{FDB5DDC7-0580-4D73-A082-908A83F75A48}"/>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Thème Office</Template>
  <TotalTime>9320</TotalTime>
  <Words>5360</Words>
  <Application>Microsoft Office PowerPoint</Application>
  <PresentationFormat>Affichage à l'écran (4:3)</PresentationFormat>
  <Paragraphs>427</Paragraphs>
  <Slides>29</Slides>
  <Notes>19</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29</vt:i4>
      </vt:variant>
    </vt:vector>
  </HeadingPairs>
  <TitlesOfParts>
    <vt:vector size="37" baseType="lpstr">
      <vt:lpstr>Arial</vt:lpstr>
      <vt:lpstr>Calibri</vt:lpstr>
      <vt:lpstr>Cambria</vt:lpstr>
      <vt:lpstr>Marianne</vt:lpstr>
      <vt:lpstr>Section-Bold</vt:lpstr>
      <vt:lpstr>Section-Medium</vt:lpstr>
      <vt:lpstr>Wingdings</vt:lpstr>
      <vt:lpstr>Thème Office</vt:lpstr>
      <vt:lpstr>Réunion du comité de suivi  de l’accord relatif à l’égalité professionnelle  entre les femmes et les hommes  dans la fonction publique du 30 novembre 2018 </vt:lpstr>
      <vt:lpstr>ORDRE DU JOUR</vt:lpstr>
      <vt:lpstr>ORDRE DU JOUR</vt:lpstr>
      <vt:lpstr>  1 -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1. Point général sur la mise en œuvre de l’accord Egalité professionnelle </vt:lpstr>
      <vt:lpstr>ORDRE DU JOUR</vt:lpstr>
      <vt:lpstr>  2 - Dispositifs de signalement des violences sexuelles et sexistes et plans d’action égalité dans les départements ministériels</vt:lpstr>
      <vt:lpstr>  2 - Dispositifs de signalement des violences sexuelles et sexistes et plans d’action égalité dans les départements ministériels</vt:lpstr>
      <vt:lpstr>  2 - Dispositifs de signalement des violences sexuelles et sexistes et plans d’action égalité dans les départements ministériels</vt:lpstr>
      <vt:lpstr>  2 - Dispositifs de signalement des violences sexuelles et sexistes et plans d’action égalité dans les départements ministériels</vt:lpstr>
      <vt:lpstr>  2 - Dispositifs de signalement des violences sexuelles et sexistes et plans d’action égalité dans les départements ministériels</vt:lpstr>
      <vt:lpstr>  2 - Dispositifs de signalement des violences sexuelles et sexistes et plans d’action égalité dans les départements ministériels</vt:lpstr>
      <vt:lpstr>ORDRE DU JOUR</vt:lpstr>
      <vt:lpstr>Grand témoin de l’égalité professionnelle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 Office User</dc:creator>
  <cp:lastModifiedBy>Laurent</cp:lastModifiedBy>
  <cp:revision>371</cp:revision>
  <cp:lastPrinted>2020-09-23T15:56:38Z</cp:lastPrinted>
  <dcterms:created xsi:type="dcterms:W3CDTF">2020-07-08T14:29:06Z</dcterms:created>
  <dcterms:modified xsi:type="dcterms:W3CDTF">2020-12-11T15:06:59Z</dcterms:modified>
</cp:coreProperties>
</file>